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にくまる" panose="020B0604020202020204" charset="-128"/>
      <p:regular r:id="rId24"/>
    </p:embeddedFont>
    <p:embeddedFont>
      <p:font typeface="Balsamiq Sans" panose="020B0604020202020204" charset="0"/>
      <p:regular r:id="rId25"/>
    </p:embeddedFont>
    <p:embeddedFont>
      <p:font typeface="Balsamiq Sans Bold" panose="020B0604020202020204" charset="0"/>
      <p:regular r:id="rId26"/>
    </p:embeddedFont>
    <p:embeddedFont>
      <p:font typeface="Bubblebody Neue" panose="020B0604020202020204" charset="0"/>
      <p:regular r:id="rId27"/>
    </p:embeddedFont>
    <p:embeddedFont>
      <p:font typeface="Bubblebody Neue Bold" panose="020B0604020202020204" charset="0"/>
      <p:regular r:id="rId28"/>
    </p:embeddedFont>
    <p:embeddedFont>
      <p:font typeface="Fredoka" panose="020B0604020202020204" charset="0"/>
      <p:regular r:id="rId29"/>
    </p:embeddedFont>
    <p:embeddedFont>
      <p:font typeface="HK Grotesk" panose="020B0604020202020204" charset="0"/>
      <p:regular r:id="rId30"/>
    </p:embeddedFont>
    <p:embeddedFont>
      <p:font typeface="HK Grotesk Bol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14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2.sv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12" Type="http://schemas.openxmlformats.org/officeDocument/2006/relationships/image" Target="../media/image14.svg"/><Relationship Id="rId2" Type="http://schemas.openxmlformats.org/officeDocument/2006/relationships/audio" Target="../media/audio1.wav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035938" y="6546644"/>
            <a:ext cx="13963171" cy="1685925"/>
            <a:chOff x="0" y="0"/>
            <a:chExt cx="18617561" cy="2247900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8617561" cy="2247900"/>
              <a:chOff x="0" y="0"/>
              <a:chExt cx="3677543" cy="44403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3677543" cy="444030"/>
              </a:xfrm>
              <a:custGeom>
                <a:avLst/>
                <a:gdLst/>
                <a:ahLst/>
                <a:cxnLst/>
                <a:rect l="l" t="t" r="r" b="b"/>
                <a:pathLst>
                  <a:path w="3677543" h="444030">
                    <a:moveTo>
                      <a:pt x="11089" y="0"/>
                    </a:moveTo>
                    <a:lnTo>
                      <a:pt x="3666454" y="0"/>
                    </a:lnTo>
                    <a:cubicBezTo>
                      <a:pt x="3672578" y="0"/>
                      <a:pt x="3677543" y="4965"/>
                      <a:pt x="3677543" y="11089"/>
                    </a:cubicBezTo>
                    <a:lnTo>
                      <a:pt x="3677543" y="432941"/>
                    </a:lnTo>
                    <a:cubicBezTo>
                      <a:pt x="3677543" y="439065"/>
                      <a:pt x="3672578" y="444030"/>
                      <a:pt x="3666454" y="444030"/>
                    </a:cubicBezTo>
                    <a:lnTo>
                      <a:pt x="11089" y="444030"/>
                    </a:lnTo>
                    <a:cubicBezTo>
                      <a:pt x="8148" y="444030"/>
                      <a:pt x="5328" y="442861"/>
                      <a:pt x="3248" y="440782"/>
                    </a:cubicBezTo>
                    <a:cubicBezTo>
                      <a:pt x="1168" y="438702"/>
                      <a:pt x="0" y="435882"/>
                      <a:pt x="0" y="432941"/>
                    </a:cubicBezTo>
                    <a:lnTo>
                      <a:pt x="0" y="11089"/>
                    </a:lnTo>
                    <a:cubicBezTo>
                      <a:pt x="0" y="4965"/>
                      <a:pt x="4965" y="0"/>
                      <a:pt x="11089" y="0"/>
                    </a:cubicBezTo>
                    <a:close/>
                  </a:path>
                </a:pathLst>
              </a:custGeom>
              <a:solidFill>
                <a:srgbClr val="CAE8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3677543" cy="48213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912413" y="257810"/>
              <a:ext cx="17044331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HK Grotesk Bold"/>
                </a:rPr>
                <a:t>Aluno(a)s:</a:t>
              </a:r>
              <a:r>
                <a:rPr lang="en-US" sz="3600">
                  <a:solidFill>
                    <a:srgbClr val="000000"/>
                  </a:solidFill>
                  <a:latin typeface="HK Grotesk"/>
                </a:rPr>
                <a:t> Ana Clara Kniss, Erick Lemos Barreto, Mariana Ferreira e Melissa Moreira de Oliveira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5248955" y="1138137"/>
            <a:ext cx="1842068" cy="2307810"/>
          </a:xfrm>
          <a:custGeom>
            <a:avLst/>
            <a:gdLst/>
            <a:ahLst/>
            <a:cxnLst/>
            <a:rect l="l" t="t" r="r" b="b"/>
            <a:pathLst>
              <a:path w="1842068" h="2307810">
                <a:moveTo>
                  <a:pt x="0" y="0"/>
                </a:moveTo>
                <a:lnTo>
                  <a:pt x="1842068" y="0"/>
                </a:lnTo>
                <a:lnTo>
                  <a:pt x="1842068" y="2307810"/>
                </a:lnTo>
                <a:lnTo>
                  <a:pt x="0" y="2307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 rot="932406">
            <a:off x="1433536" y="1077347"/>
            <a:ext cx="2036307" cy="2036307"/>
          </a:xfrm>
          <a:custGeom>
            <a:avLst/>
            <a:gdLst/>
            <a:ahLst/>
            <a:cxnLst/>
            <a:rect l="l" t="t" r="r" b="b"/>
            <a:pathLst>
              <a:path w="2036307" h="2036307">
                <a:moveTo>
                  <a:pt x="0" y="0"/>
                </a:moveTo>
                <a:lnTo>
                  <a:pt x="2036307" y="0"/>
                </a:lnTo>
                <a:lnTo>
                  <a:pt x="2036307" y="2036306"/>
                </a:lnTo>
                <a:lnTo>
                  <a:pt x="0" y="2036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1"/>
          <p:cNvSpPr txBox="1"/>
          <p:nvPr/>
        </p:nvSpPr>
        <p:spPr>
          <a:xfrm>
            <a:off x="1756279" y="2928558"/>
            <a:ext cx="15052946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000000"/>
                </a:solidFill>
                <a:latin typeface="HK Grotesk Bold"/>
              </a:rPr>
              <a:t>Turing Complete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17527" y="4881183"/>
            <a:ext cx="1505294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spc="448">
                <a:solidFill>
                  <a:srgbClr val="000000"/>
                </a:solidFill>
                <a:latin typeface="HK Grotesk Bold"/>
              </a:rPr>
              <a:t>PUZZLE GAME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7273364" y="232195"/>
            <a:ext cx="10650111" cy="8101202"/>
          </a:xfrm>
          <a:custGeom>
            <a:avLst/>
            <a:gdLst/>
            <a:ahLst/>
            <a:cxnLst/>
            <a:rect l="l" t="t" r="r" b="b"/>
            <a:pathLst>
              <a:path w="10650111" h="8101202">
                <a:moveTo>
                  <a:pt x="0" y="0"/>
                </a:moveTo>
                <a:lnTo>
                  <a:pt x="10650111" y="0"/>
                </a:lnTo>
                <a:lnTo>
                  <a:pt x="10650111" y="8101202"/>
                </a:lnTo>
                <a:lnTo>
                  <a:pt x="0" y="8101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158" t="-1316" r="-3863" b="-36531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7273364" y="8335447"/>
            <a:ext cx="10650111" cy="1219390"/>
          </a:xfrm>
          <a:custGeom>
            <a:avLst/>
            <a:gdLst/>
            <a:ahLst/>
            <a:cxnLst/>
            <a:rect l="l" t="t" r="r" b="b"/>
            <a:pathLst>
              <a:path w="10650111" h="1219390">
                <a:moveTo>
                  <a:pt x="0" y="0"/>
                </a:moveTo>
                <a:lnTo>
                  <a:pt x="10650111" y="0"/>
                </a:lnTo>
                <a:lnTo>
                  <a:pt x="10650111" y="1219391"/>
                </a:lnTo>
                <a:lnTo>
                  <a:pt x="0" y="1219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5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181849" y="732162"/>
            <a:ext cx="6877860" cy="8822675"/>
            <a:chOff x="0" y="0"/>
            <a:chExt cx="9170480" cy="11763567"/>
          </a:xfrm>
        </p:grpSpPr>
        <p:grpSp>
          <p:nvGrpSpPr>
            <p:cNvPr id="11" name="Group 11"/>
            <p:cNvGrpSpPr/>
            <p:nvPr/>
          </p:nvGrpSpPr>
          <p:grpSpPr>
            <a:xfrm>
              <a:off x="204885" y="2971182"/>
              <a:ext cx="8963726" cy="8792385"/>
              <a:chOff x="0" y="0"/>
              <a:chExt cx="1770612" cy="173676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7061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70612" h="1736767">
                    <a:moveTo>
                      <a:pt x="23032" y="0"/>
                    </a:moveTo>
                    <a:lnTo>
                      <a:pt x="1747581" y="0"/>
                    </a:lnTo>
                    <a:cubicBezTo>
                      <a:pt x="1760301" y="0"/>
                      <a:pt x="1770612" y="10312"/>
                      <a:pt x="1770612" y="23032"/>
                    </a:cubicBezTo>
                    <a:lnTo>
                      <a:pt x="1770612" y="1713736"/>
                    </a:lnTo>
                    <a:cubicBezTo>
                      <a:pt x="1770612" y="1726456"/>
                      <a:pt x="1760301" y="1736767"/>
                      <a:pt x="1747581" y="1736767"/>
                    </a:cubicBezTo>
                    <a:lnTo>
                      <a:pt x="23032" y="1736767"/>
                    </a:lnTo>
                    <a:cubicBezTo>
                      <a:pt x="16923" y="1736767"/>
                      <a:pt x="11065" y="1734341"/>
                      <a:pt x="6746" y="1730022"/>
                    </a:cubicBezTo>
                    <a:cubicBezTo>
                      <a:pt x="2427" y="1725702"/>
                      <a:pt x="0" y="1719844"/>
                      <a:pt x="0" y="1713736"/>
                    </a:cubicBezTo>
                    <a:lnTo>
                      <a:pt x="0" y="23032"/>
                    </a:lnTo>
                    <a:cubicBezTo>
                      <a:pt x="0" y="16923"/>
                      <a:pt x="2427" y="11065"/>
                      <a:pt x="6746" y="6746"/>
                    </a:cubicBezTo>
                    <a:cubicBezTo>
                      <a:pt x="11065" y="2427"/>
                      <a:pt x="16923" y="0"/>
                      <a:pt x="23032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77061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2736718"/>
              <a:ext cx="8963726" cy="8792385"/>
              <a:chOff x="0" y="0"/>
              <a:chExt cx="1770612" cy="173676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77061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70612" h="1736767">
                    <a:moveTo>
                      <a:pt x="23032" y="0"/>
                    </a:moveTo>
                    <a:lnTo>
                      <a:pt x="1747581" y="0"/>
                    </a:lnTo>
                    <a:cubicBezTo>
                      <a:pt x="1760301" y="0"/>
                      <a:pt x="1770612" y="10312"/>
                      <a:pt x="1770612" y="23032"/>
                    </a:cubicBezTo>
                    <a:lnTo>
                      <a:pt x="1770612" y="1713736"/>
                    </a:lnTo>
                    <a:cubicBezTo>
                      <a:pt x="1770612" y="1726456"/>
                      <a:pt x="1760301" y="1736767"/>
                      <a:pt x="1747581" y="1736767"/>
                    </a:cubicBezTo>
                    <a:lnTo>
                      <a:pt x="23032" y="1736767"/>
                    </a:lnTo>
                    <a:cubicBezTo>
                      <a:pt x="16923" y="1736767"/>
                      <a:pt x="11065" y="1734341"/>
                      <a:pt x="6746" y="1730022"/>
                    </a:cubicBezTo>
                    <a:cubicBezTo>
                      <a:pt x="2427" y="1725702"/>
                      <a:pt x="0" y="1719844"/>
                      <a:pt x="0" y="1713736"/>
                    </a:cubicBezTo>
                    <a:lnTo>
                      <a:pt x="0" y="23032"/>
                    </a:lnTo>
                    <a:cubicBezTo>
                      <a:pt x="0" y="16923"/>
                      <a:pt x="2427" y="11065"/>
                      <a:pt x="6746" y="6746"/>
                    </a:cubicBezTo>
                    <a:cubicBezTo>
                      <a:pt x="11065" y="2427"/>
                      <a:pt x="16923" y="0"/>
                      <a:pt x="2303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77061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68963" y="2855550"/>
              <a:ext cx="8425799" cy="8185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A245E"/>
                  </a:solidFill>
                  <a:latin typeface="Balsamiq Sans"/>
                </a:rPr>
                <a:t>Nessa fase é construído componente que é capaz de realizar várias operações lógicas (OR, NAND, NOR, AND) e aritméticas (ADD, SUB) em dois bytes de entrada. As diferentes operações são selecionadas através de sinais de controle que direcionam os bits de entrada através do caminho apropriado no circuito.</a:t>
              </a:r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06754" y="203200"/>
              <a:ext cx="8963726" cy="2436948"/>
              <a:chOff x="0" y="0"/>
              <a:chExt cx="1786767" cy="48576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86767" cy="485764"/>
              </a:xfrm>
              <a:custGeom>
                <a:avLst/>
                <a:gdLst/>
                <a:ahLst/>
                <a:cxnLst/>
                <a:rect l="l" t="t" r="r" b="b"/>
                <a:pathLst>
                  <a:path w="1786767" h="485764">
                    <a:moveTo>
                      <a:pt x="23032" y="0"/>
                    </a:moveTo>
                    <a:lnTo>
                      <a:pt x="1763735" y="0"/>
                    </a:lnTo>
                    <a:cubicBezTo>
                      <a:pt x="1769844" y="0"/>
                      <a:pt x="1775702" y="2427"/>
                      <a:pt x="1780021" y="6746"/>
                    </a:cubicBezTo>
                    <a:cubicBezTo>
                      <a:pt x="1784341" y="11065"/>
                      <a:pt x="1786767" y="16923"/>
                      <a:pt x="1786767" y="23032"/>
                    </a:cubicBezTo>
                    <a:lnTo>
                      <a:pt x="1786767" y="462732"/>
                    </a:lnTo>
                    <a:cubicBezTo>
                      <a:pt x="1786767" y="468841"/>
                      <a:pt x="1784341" y="474699"/>
                      <a:pt x="1780021" y="479018"/>
                    </a:cubicBezTo>
                    <a:cubicBezTo>
                      <a:pt x="1775702" y="483338"/>
                      <a:pt x="1769844" y="485764"/>
                      <a:pt x="1763735" y="485764"/>
                    </a:cubicBezTo>
                    <a:lnTo>
                      <a:pt x="23032" y="485764"/>
                    </a:lnTo>
                    <a:cubicBezTo>
                      <a:pt x="16923" y="485764"/>
                      <a:pt x="11065" y="483338"/>
                      <a:pt x="6746" y="479018"/>
                    </a:cubicBezTo>
                    <a:cubicBezTo>
                      <a:pt x="2427" y="474699"/>
                      <a:pt x="0" y="468841"/>
                      <a:pt x="0" y="462732"/>
                    </a:cubicBezTo>
                    <a:lnTo>
                      <a:pt x="0" y="23032"/>
                    </a:lnTo>
                    <a:cubicBezTo>
                      <a:pt x="0" y="16923"/>
                      <a:pt x="2427" y="11065"/>
                      <a:pt x="6746" y="6746"/>
                    </a:cubicBezTo>
                    <a:cubicBezTo>
                      <a:pt x="11065" y="2427"/>
                      <a:pt x="16923" y="0"/>
                      <a:pt x="23032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786767" cy="523864"/>
              </a:xfrm>
              <a:prstGeom prst="rect">
                <a:avLst/>
              </a:prstGeom>
            </p:spPr>
            <p:txBody>
              <a:bodyPr lIns="50341" tIns="50341" rIns="50341" bIns="503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0"/>
              <a:ext cx="8963726" cy="2436948"/>
              <a:chOff x="0" y="0"/>
              <a:chExt cx="1786767" cy="48576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86767" cy="485764"/>
              </a:xfrm>
              <a:custGeom>
                <a:avLst/>
                <a:gdLst/>
                <a:ahLst/>
                <a:cxnLst/>
                <a:rect l="l" t="t" r="r" b="b"/>
                <a:pathLst>
                  <a:path w="1786767" h="485764">
                    <a:moveTo>
                      <a:pt x="23032" y="0"/>
                    </a:moveTo>
                    <a:lnTo>
                      <a:pt x="1763735" y="0"/>
                    </a:lnTo>
                    <a:cubicBezTo>
                      <a:pt x="1769844" y="0"/>
                      <a:pt x="1775702" y="2427"/>
                      <a:pt x="1780021" y="6746"/>
                    </a:cubicBezTo>
                    <a:cubicBezTo>
                      <a:pt x="1784341" y="11065"/>
                      <a:pt x="1786767" y="16923"/>
                      <a:pt x="1786767" y="23032"/>
                    </a:cubicBezTo>
                    <a:lnTo>
                      <a:pt x="1786767" y="462732"/>
                    </a:lnTo>
                    <a:cubicBezTo>
                      <a:pt x="1786767" y="468841"/>
                      <a:pt x="1784341" y="474699"/>
                      <a:pt x="1780021" y="479018"/>
                    </a:cubicBezTo>
                    <a:cubicBezTo>
                      <a:pt x="1775702" y="483338"/>
                      <a:pt x="1769844" y="485764"/>
                      <a:pt x="1763735" y="485764"/>
                    </a:cubicBezTo>
                    <a:lnTo>
                      <a:pt x="23032" y="485764"/>
                    </a:lnTo>
                    <a:cubicBezTo>
                      <a:pt x="16923" y="485764"/>
                      <a:pt x="11065" y="483338"/>
                      <a:pt x="6746" y="479018"/>
                    </a:cubicBezTo>
                    <a:cubicBezTo>
                      <a:pt x="2427" y="474699"/>
                      <a:pt x="0" y="468841"/>
                      <a:pt x="0" y="462732"/>
                    </a:cubicBezTo>
                    <a:lnTo>
                      <a:pt x="0" y="23032"/>
                    </a:lnTo>
                    <a:cubicBezTo>
                      <a:pt x="0" y="16923"/>
                      <a:pt x="2427" y="11065"/>
                      <a:pt x="6746" y="6746"/>
                    </a:cubicBezTo>
                    <a:cubicBezTo>
                      <a:pt x="11065" y="2427"/>
                      <a:pt x="16923" y="0"/>
                      <a:pt x="2303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786767" cy="523864"/>
              </a:xfrm>
              <a:prstGeom prst="rect">
                <a:avLst/>
              </a:prstGeom>
            </p:spPr>
            <p:txBody>
              <a:bodyPr lIns="50341" tIns="50341" rIns="50341" bIns="503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251279" y="603266"/>
              <a:ext cx="8499496" cy="1130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2A245E"/>
                  </a:solidFill>
                  <a:latin typeface="Fredoka"/>
                </a:rPr>
                <a:t>Arithmetic Engine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6112412" y="9554838"/>
            <a:ext cx="1946386" cy="652451"/>
            <a:chOff x="0" y="0"/>
            <a:chExt cx="2595181" cy="869934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Mariana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100" y="1121192"/>
            <a:ext cx="6607217" cy="1827711"/>
            <a:chOff x="0" y="0"/>
            <a:chExt cx="1756049" cy="485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2" name="Freeform 12"/>
          <p:cNvSpPr/>
          <p:nvPr/>
        </p:nvSpPr>
        <p:spPr>
          <a:xfrm>
            <a:off x="8102013" y="968792"/>
            <a:ext cx="7623107" cy="8822675"/>
          </a:xfrm>
          <a:custGeom>
            <a:avLst/>
            <a:gdLst/>
            <a:ahLst/>
            <a:cxnLst/>
            <a:rect l="l" t="t" r="r" b="b"/>
            <a:pathLst>
              <a:path w="7623107" h="8822675">
                <a:moveTo>
                  <a:pt x="0" y="0"/>
                </a:moveTo>
                <a:lnTo>
                  <a:pt x="7623107" y="0"/>
                </a:lnTo>
                <a:lnTo>
                  <a:pt x="7623107" y="8822675"/>
                </a:lnTo>
                <a:lnTo>
                  <a:pt x="0" y="8822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25874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3" name="Group 13"/>
          <p:cNvGrpSpPr/>
          <p:nvPr/>
        </p:nvGrpSpPr>
        <p:grpSpPr>
          <a:xfrm>
            <a:off x="1028700" y="3021330"/>
            <a:ext cx="6758240" cy="6770137"/>
            <a:chOff x="0" y="0"/>
            <a:chExt cx="9010986" cy="9026849"/>
          </a:xfrm>
        </p:grpSpPr>
        <p:grpSp>
          <p:nvGrpSpPr>
            <p:cNvPr id="14" name="Group 14"/>
            <p:cNvGrpSpPr/>
            <p:nvPr/>
          </p:nvGrpSpPr>
          <p:grpSpPr>
            <a:xfrm>
              <a:off x="201363" y="234464"/>
              <a:ext cx="8809623" cy="8792385"/>
              <a:chOff x="0" y="0"/>
              <a:chExt cx="1740172" cy="173676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0"/>
              <a:ext cx="8809623" cy="8792385"/>
              <a:chOff x="0" y="0"/>
              <a:chExt cx="1740172" cy="173676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28700" y="968792"/>
            <a:ext cx="6607217" cy="1827711"/>
            <a:chOff x="0" y="0"/>
            <a:chExt cx="1756049" cy="4857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213919" y="1421241"/>
            <a:ext cx="626503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00"/>
              </a:lnSpc>
              <a:spcBef>
                <a:spcPct val="0"/>
              </a:spcBef>
            </a:pPr>
            <a:r>
              <a:rPr lang="en-US" sz="6000">
                <a:solidFill>
                  <a:srgbClr val="2A245E"/>
                </a:solidFill>
                <a:latin typeface="Fredoka"/>
              </a:rPr>
              <a:t>Seletor de dados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13919" y="3206752"/>
            <a:ext cx="6265031" cy="57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2"/>
              </a:lnSpc>
            </a:pPr>
            <a:r>
              <a:rPr lang="en-US" sz="3081">
                <a:solidFill>
                  <a:srgbClr val="2A245E"/>
                </a:solidFill>
                <a:latin typeface="Balsamiq Sans"/>
              </a:rPr>
              <a:t>Esse circuito representa um seletor de dados. </a:t>
            </a:r>
          </a:p>
          <a:p>
            <a:pPr algn="just">
              <a:lnSpc>
                <a:spcPts val="4622"/>
              </a:lnSpc>
            </a:pPr>
            <a:r>
              <a:rPr lang="en-US" sz="3081">
                <a:solidFill>
                  <a:srgbClr val="2A245E"/>
                </a:solidFill>
                <a:latin typeface="Balsamiq Sans"/>
              </a:rPr>
              <a:t>Tem 3 inputs, </a:t>
            </a:r>
            <a:r>
              <a:rPr lang="en-US" sz="3081">
                <a:solidFill>
                  <a:srgbClr val="2A245E"/>
                </a:solidFill>
                <a:latin typeface="Balsamiq Sans Bold"/>
              </a:rPr>
              <a:t>A</a:t>
            </a:r>
            <a:r>
              <a:rPr lang="en-US" sz="3081">
                <a:solidFill>
                  <a:srgbClr val="2A245E"/>
                </a:solidFill>
                <a:latin typeface="Balsamiq Sans"/>
              </a:rPr>
              <a:t> e </a:t>
            </a:r>
            <a:r>
              <a:rPr lang="en-US" sz="3081">
                <a:solidFill>
                  <a:srgbClr val="2A245E"/>
                </a:solidFill>
                <a:latin typeface="Balsamiq Sans Bold"/>
              </a:rPr>
              <a:t>B</a:t>
            </a:r>
            <a:r>
              <a:rPr lang="en-US" sz="3081">
                <a:solidFill>
                  <a:srgbClr val="2A245E"/>
                </a:solidFill>
                <a:latin typeface="Balsamiq Sans"/>
              </a:rPr>
              <a:t>, e o input que </a:t>
            </a:r>
            <a:r>
              <a:rPr lang="en-US" sz="3081">
                <a:solidFill>
                  <a:srgbClr val="2A245E"/>
                </a:solidFill>
                <a:latin typeface="Balsamiq Sans Bold"/>
              </a:rPr>
              <a:t>seleciona</a:t>
            </a:r>
            <a:r>
              <a:rPr lang="en-US" sz="3081">
                <a:solidFill>
                  <a:srgbClr val="2A245E"/>
                </a:solidFill>
                <a:latin typeface="Balsamiq Sans"/>
              </a:rPr>
              <a:t> qual entrada irá passar para a saída. </a:t>
            </a:r>
          </a:p>
          <a:p>
            <a:pPr marL="0" lvl="0" indent="0" algn="just">
              <a:lnSpc>
                <a:spcPts val="4622"/>
              </a:lnSpc>
              <a:spcBef>
                <a:spcPct val="0"/>
              </a:spcBef>
            </a:pPr>
            <a:r>
              <a:rPr lang="en-US" sz="3081">
                <a:solidFill>
                  <a:srgbClr val="2A245E"/>
                </a:solidFill>
                <a:latin typeface="Balsamiq Sans"/>
              </a:rPr>
              <a:t>Isso é realizado com um </a:t>
            </a:r>
            <a:r>
              <a:rPr lang="en-US" sz="3081">
                <a:solidFill>
                  <a:srgbClr val="2A245E"/>
                </a:solidFill>
                <a:latin typeface="Balsamiq Sans Bold"/>
              </a:rPr>
              <a:t>inversor de bit</a:t>
            </a:r>
            <a:r>
              <a:rPr lang="en-US" sz="3081">
                <a:solidFill>
                  <a:srgbClr val="2A245E"/>
                </a:solidFill>
                <a:latin typeface="Balsamiq Sans"/>
              </a:rPr>
              <a:t>, que é ligado ao enable de um </a:t>
            </a:r>
            <a:r>
              <a:rPr lang="en-US" sz="3081">
                <a:solidFill>
                  <a:srgbClr val="2A245E"/>
                </a:solidFill>
                <a:latin typeface="Balsamiq Sans Bold"/>
              </a:rPr>
              <a:t>switch</a:t>
            </a:r>
            <a:r>
              <a:rPr lang="en-US" sz="3081">
                <a:solidFill>
                  <a:srgbClr val="2A245E"/>
                </a:solidFill>
                <a:latin typeface="Balsamiq Sans"/>
              </a:rPr>
              <a:t>, sendo assim somente um dos inputs(A ou B) estará ativo por vez.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Melissa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  <p:sndAc>
          <p:stSnd>
            <p:snd r:embed="rId2" name="push.wav"/>
          </p:stSnd>
        </p:sndAc>
      </p:transition>
    </mc:Choice>
    <mc:Fallback>
      <p:transition spd="slow">
        <p:push dir="u"/>
        <p:sndAc>
          <p:stSnd>
            <p:snd r:embed="rId2" name="push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100" y="1121192"/>
            <a:ext cx="6607217" cy="1827711"/>
            <a:chOff x="0" y="0"/>
            <a:chExt cx="1756049" cy="485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021330"/>
            <a:ext cx="6758240" cy="6770137"/>
            <a:chOff x="0" y="0"/>
            <a:chExt cx="9010986" cy="9026849"/>
          </a:xfrm>
        </p:grpSpPr>
        <p:grpSp>
          <p:nvGrpSpPr>
            <p:cNvPr id="13" name="Group 13"/>
            <p:cNvGrpSpPr/>
            <p:nvPr/>
          </p:nvGrpSpPr>
          <p:grpSpPr>
            <a:xfrm>
              <a:off x="201363" y="234464"/>
              <a:ext cx="8809623" cy="8792385"/>
              <a:chOff x="0" y="0"/>
              <a:chExt cx="1740172" cy="17367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8809623" cy="8792385"/>
              <a:chOff x="0" y="0"/>
              <a:chExt cx="1740172" cy="173676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28700" y="968792"/>
            <a:ext cx="6607217" cy="1827711"/>
            <a:chOff x="0" y="0"/>
            <a:chExt cx="1756049" cy="4857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7956919" y="5353218"/>
            <a:ext cx="8914450" cy="2188714"/>
          </a:xfrm>
          <a:custGeom>
            <a:avLst/>
            <a:gdLst/>
            <a:ahLst/>
            <a:cxnLst/>
            <a:rect l="l" t="t" r="r" b="b"/>
            <a:pathLst>
              <a:path w="8914450" h="2188714">
                <a:moveTo>
                  <a:pt x="0" y="0"/>
                </a:moveTo>
                <a:lnTo>
                  <a:pt x="8914450" y="0"/>
                </a:lnTo>
                <a:lnTo>
                  <a:pt x="8914450" y="2188715"/>
                </a:lnTo>
                <a:lnTo>
                  <a:pt x="0" y="21887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3" name="Freeform 23"/>
          <p:cNvSpPr/>
          <p:nvPr/>
        </p:nvSpPr>
        <p:spPr>
          <a:xfrm>
            <a:off x="7956919" y="968792"/>
            <a:ext cx="8914450" cy="4254941"/>
          </a:xfrm>
          <a:custGeom>
            <a:avLst/>
            <a:gdLst/>
            <a:ahLst/>
            <a:cxnLst/>
            <a:rect l="l" t="t" r="r" b="b"/>
            <a:pathLst>
              <a:path w="8914450" h="4254941">
                <a:moveTo>
                  <a:pt x="0" y="0"/>
                </a:moveTo>
                <a:lnTo>
                  <a:pt x="8914450" y="0"/>
                </a:lnTo>
                <a:lnTo>
                  <a:pt x="8914450" y="4254941"/>
                </a:lnTo>
                <a:lnTo>
                  <a:pt x="0" y="42549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4" name="Freeform 24"/>
          <p:cNvSpPr/>
          <p:nvPr/>
        </p:nvSpPr>
        <p:spPr>
          <a:xfrm>
            <a:off x="7956919" y="7675283"/>
            <a:ext cx="5912642" cy="2012435"/>
          </a:xfrm>
          <a:custGeom>
            <a:avLst/>
            <a:gdLst/>
            <a:ahLst/>
            <a:cxnLst/>
            <a:rect l="l" t="t" r="r" b="b"/>
            <a:pathLst>
              <a:path w="5912642" h="2012435">
                <a:moveTo>
                  <a:pt x="0" y="0"/>
                </a:moveTo>
                <a:lnTo>
                  <a:pt x="5912642" y="0"/>
                </a:lnTo>
                <a:lnTo>
                  <a:pt x="5912642" y="2012435"/>
                </a:lnTo>
                <a:lnTo>
                  <a:pt x="0" y="2012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5" name="TextBox 25"/>
          <p:cNvSpPr txBox="1"/>
          <p:nvPr/>
        </p:nvSpPr>
        <p:spPr>
          <a:xfrm>
            <a:off x="1213919" y="1421241"/>
            <a:ext cx="6387801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0"/>
              </a:lnSpc>
              <a:spcBef>
                <a:spcPct val="0"/>
              </a:spcBef>
            </a:pPr>
            <a:r>
              <a:rPr lang="en-US" sz="5700">
                <a:solidFill>
                  <a:srgbClr val="2A245E"/>
                </a:solidFill>
                <a:latin typeface="Fredoka"/>
              </a:rPr>
              <a:t>Saving Gracefully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81100" y="3336647"/>
            <a:ext cx="6420620" cy="5463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3600">
                <a:solidFill>
                  <a:srgbClr val="2A245E"/>
                </a:solidFill>
                <a:latin typeface="Balsamiq Sans Bold"/>
              </a:rPr>
              <a:t>Nessa fase cria-se um circuito em que um valor é salvo quando o pin “Save” estiver ativo(1), tendo como output sempre o valor que estiver salvo.</a:t>
            </a:r>
          </a:p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2A245E"/>
                </a:solidFill>
                <a:latin typeface="Balsamiq Sans Bold"/>
              </a:rPr>
              <a:t>O outro pin é o valor que será salvo(0 ou 1).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223870" y="1675954"/>
            <a:ext cx="81602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ubblebody Neue"/>
              </a:rPr>
              <a:t>Save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23870" y="3232781"/>
            <a:ext cx="964704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ubblebody Neue"/>
              </a:rPr>
              <a:t>Value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4226540" y="7675283"/>
            <a:ext cx="2644829" cy="2012435"/>
            <a:chOff x="0" y="0"/>
            <a:chExt cx="3526439" cy="2683247"/>
          </a:xfrm>
        </p:grpSpPr>
        <p:grpSp>
          <p:nvGrpSpPr>
            <p:cNvPr id="30" name="Group 30"/>
            <p:cNvGrpSpPr/>
            <p:nvPr/>
          </p:nvGrpSpPr>
          <p:grpSpPr>
            <a:xfrm>
              <a:off x="78803" y="69695"/>
              <a:ext cx="3447636" cy="2613552"/>
              <a:chOff x="0" y="0"/>
              <a:chExt cx="2291036" cy="1736767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2291036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2291036" h="1736767">
                    <a:moveTo>
                      <a:pt x="17800" y="0"/>
                    </a:moveTo>
                    <a:lnTo>
                      <a:pt x="2273236" y="0"/>
                    </a:lnTo>
                    <a:cubicBezTo>
                      <a:pt x="2283067" y="0"/>
                      <a:pt x="2291036" y="7969"/>
                      <a:pt x="2291036" y="17800"/>
                    </a:cubicBezTo>
                    <a:lnTo>
                      <a:pt x="2291036" y="1718967"/>
                    </a:lnTo>
                    <a:cubicBezTo>
                      <a:pt x="2291036" y="1728798"/>
                      <a:pt x="2283067" y="1736767"/>
                      <a:pt x="2273236" y="1736767"/>
                    </a:cubicBezTo>
                    <a:lnTo>
                      <a:pt x="17800" y="1736767"/>
                    </a:lnTo>
                    <a:cubicBezTo>
                      <a:pt x="7969" y="1736767"/>
                      <a:pt x="0" y="1728798"/>
                      <a:pt x="0" y="1718967"/>
                    </a:cubicBezTo>
                    <a:lnTo>
                      <a:pt x="0" y="17800"/>
                    </a:lnTo>
                    <a:cubicBezTo>
                      <a:pt x="0" y="7969"/>
                      <a:pt x="7969" y="0"/>
                      <a:pt x="17800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0" y="-38100"/>
                <a:ext cx="2291036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0"/>
              <a:ext cx="3447636" cy="2613552"/>
              <a:chOff x="0" y="0"/>
              <a:chExt cx="2291036" cy="1736767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291036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2291036" h="1736767">
                    <a:moveTo>
                      <a:pt x="17800" y="0"/>
                    </a:moveTo>
                    <a:lnTo>
                      <a:pt x="2273236" y="0"/>
                    </a:lnTo>
                    <a:cubicBezTo>
                      <a:pt x="2283067" y="0"/>
                      <a:pt x="2291036" y="7969"/>
                      <a:pt x="2291036" y="17800"/>
                    </a:cubicBezTo>
                    <a:lnTo>
                      <a:pt x="2291036" y="1718967"/>
                    </a:lnTo>
                    <a:cubicBezTo>
                      <a:pt x="2291036" y="1728798"/>
                      <a:pt x="2283067" y="1736767"/>
                      <a:pt x="2273236" y="1736767"/>
                    </a:cubicBezTo>
                    <a:lnTo>
                      <a:pt x="17800" y="1736767"/>
                    </a:lnTo>
                    <a:cubicBezTo>
                      <a:pt x="7969" y="1736767"/>
                      <a:pt x="0" y="1728798"/>
                      <a:pt x="0" y="1718967"/>
                    </a:cubicBezTo>
                    <a:lnTo>
                      <a:pt x="0" y="17800"/>
                    </a:lnTo>
                    <a:cubicBezTo>
                      <a:pt x="0" y="7969"/>
                      <a:pt x="7969" y="0"/>
                      <a:pt x="17800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2291036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6" name="TextBox 36"/>
          <p:cNvSpPr txBox="1"/>
          <p:nvPr/>
        </p:nvSpPr>
        <p:spPr>
          <a:xfrm>
            <a:off x="14226540" y="8075603"/>
            <a:ext cx="2557628" cy="11290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46"/>
              </a:lnSpc>
            </a:pPr>
            <a:r>
              <a:rPr lang="en-US" sz="3175">
                <a:solidFill>
                  <a:srgbClr val="1D2636"/>
                </a:solidFill>
                <a:latin typeface="Bubblebody Neue Bold"/>
              </a:rPr>
              <a:t>Componente esperado</a:t>
            </a:r>
          </a:p>
        </p:txBody>
      </p:sp>
      <p:grpSp>
        <p:nvGrpSpPr>
          <p:cNvPr id="37" name="Group 37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41" name="TextBox 41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Melissa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179722" y="3197178"/>
            <a:ext cx="6607217" cy="6594289"/>
            <a:chOff x="0" y="0"/>
            <a:chExt cx="1740172" cy="17367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40172" cy="1736767"/>
            </a:xfrm>
            <a:custGeom>
              <a:avLst/>
              <a:gdLst/>
              <a:ahLst/>
              <a:cxnLst/>
              <a:rect l="l" t="t" r="r" b="b"/>
              <a:pathLst>
                <a:path w="1740172" h="1736767">
                  <a:moveTo>
                    <a:pt x="23435" y="0"/>
                  </a:moveTo>
                  <a:lnTo>
                    <a:pt x="1716738" y="0"/>
                  </a:lnTo>
                  <a:cubicBezTo>
                    <a:pt x="1729680" y="0"/>
                    <a:pt x="1740172" y="10492"/>
                    <a:pt x="1740172" y="23435"/>
                  </a:cubicBezTo>
                  <a:lnTo>
                    <a:pt x="1740172" y="1713333"/>
                  </a:lnTo>
                  <a:cubicBezTo>
                    <a:pt x="1740172" y="1726275"/>
                    <a:pt x="1729680" y="1736767"/>
                    <a:pt x="1716738" y="1736767"/>
                  </a:cubicBezTo>
                  <a:lnTo>
                    <a:pt x="23435" y="1736767"/>
                  </a:lnTo>
                  <a:cubicBezTo>
                    <a:pt x="10492" y="1736767"/>
                    <a:pt x="0" y="1726275"/>
                    <a:pt x="0" y="1713333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740172" cy="1774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3021330"/>
            <a:ext cx="6607217" cy="6594289"/>
            <a:chOff x="0" y="0"/>
            <a:chExt cx="1740172" cy="173676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40172" cy="1736767"/>
            </a:xfrm>
            <a:custGeom>
              <a:avLst/>
              <a:gdLst/>
              <a:ahLst/>
              <a:cxnLst/>
              <a:rect l="l" t="t" r="r" b="b"/>
              <a:pathLst>
                <a:path w="1740172" h="1736767">
                  <a:moveTo>
                    <a:pt x="23435" y="0"/>
                  </a:moveTo>
                  <a:lnTo>
                    <a:pt x="1716738" y="0"/>
                  </a:lnTo>
                  <a:cubicBezTo>
                    <a:pt x="1729680" y="0"/>
                    <a:pt x="1740172" y="10492"/>
                    <a:pt x="1740172" y="23435"/>
                  </a:cubicBezTo>
                  <a:lnTo>
                    <a:pt x="1740172" y="1713333"/>
                  </a:lnTo>
                  <a:cubicBezTo>
                    <a:pt x="1740172" y="1726275"/>
                    <a:pt x="1729680" y="1736767"/>
                    <a:pt x="1716738" y="1736767"/>
                  </a:cubicBezTo>
                  <a:lnTo>
                    <a:pt x="23435" y="1736767"/>
                  </a:lnTo>
                  <a:cubicBezTo>
                    <a:pt x="10492" y="1736767"/>
                    <a:pt x="0" y="1726275"/>
                    <a:pt x="0" y="1713333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740172" cy="1774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350820" y="105154"/>
            <a:ext cx="5528961" cy="7960545"/>
          </a:xfrm>
          <a:custGeom>
            <a:avLst/>
            <a:gdLst/>
            <a:ahLst/>
            <a:cxnLst/>
            <a:rect l="l" t="t" r="r" b="b"/>
            <a:pathLst>
              <a:path w="5528961" h="7960545">
                <a:moveTo>
                  <a:pt x="0" y="0"/>
                </a:moveTo>
                <a:lnTo>
                  <a:pt x="5528960" y="0"/>
                </a:lnTo>
                <a:lnTo>
                  <a:pt x="5528960" y="7960546"/>
                </a:lnTo>
                <a:lnTo>
                  <a:pt x="0" y="7960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8350820" y="8065700"/>
            <a:ext cx="7843865" cy="2076287"/>
          </a:xfrm>
          <a:custGeom>
            <a:avLst/>
            <a:gdLst/>
            <a:ahLst/>
            <a:cxnLst/>
            <a:rect l="l" t="t" r="r" b="b"/>
            <a:pathLst>
              <a:path w="7843865" h="2076287">
                <a:moveTo>
                  <a:pt x="0" y="0"/>
                </a:moveTo>
                <a:lnTo>
                  <a:pt x="7843865" y="0"/>
                </a:lnTo>
                <a:lnTo>
                  <a:pt x="7843865" y="2076287"/>
                </a:lnTo>
                <a:lnTo>
                  <a:pt x="0" y="20762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847" b="-6847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6" name="Group 16"/>
          <p:cNvGrpSpPr/>
          <p:nvPr/>
        </p:nvGrpSpPr>
        <p:grpSpPr>
          <a:xfrm>
            <a:off x="1181100" y="1121192"/>
            <a:ext cx="6607217" cy="1827711"/>
            <a:chOff x="0" y="0"/>
            <a:chExt cx="1756049" cy="48576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968792"/>
            <a:ext cx="6607217" cy="1827711"/>
            <a:chOff x="0" y="0"/>
            <a:chExt cx="1756049" cy="4857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13919" y="1421241"/>
            <a:ext cx="638780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20"/>
              </a:lnSpc>
              <a:spcBef>
                <a:spcPct val="0"/>
              </a:spcBef>
            </a:pPr>
            <a:r>
              <a:rPr lang="en-US" sz="6100">
                <a:solidFill>
                  <a:srgbClr val="2A245E"/>
                </a:solidFill>
                <a:latin typeface="Fredoka"/>
              </a:rPr>
              <a:t>Decodificador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21998" y="3255528"/>
            <a:ext cx="6420620" cy="616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3600">
                <a:solidFill>
                  <a:srgbClr val="2A245E"/>
                </a:solidFill>
                <a:latin typeface="Bubblebody Neue Bold"/>
              </a:rPr>
              <a:t>Nessa fase cria-se um decodificador de 3 bits, de 0 a 7 (1º à 8º).</a:t>
            </a:r>
          </a:p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3600">
                <a:solidFill>
                  <a:srgbClr val="2A245E"/>
                </a:solidFill>
                <a:latin typeface="Bubblebody Neue Bold"/>
              </a:rPr>
              <a:t>A implementação foi feita com portas AND para cada uma das possibilidades(2^3), isso pode ser facilmente implementado com o uso de inversores de bit.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4013180" y="105154"/>
            <a:ext cx="4077245" cy="7960545"/>
            <a:chOff x="0" y="0"/>
            <a:chExt cx="5436327" cy="10614061"/>
          </a:xfrm>
        </p:grpSpPr>
        <p:grpSp>
          <p:nvGrpSpPr>
            <p:cNvPr id="25" name="Group 25"/>
            <p:cNvGrpSpPr/>
            <p:nvPr/>
          </p:nvGrpSpPr>
          <p:grpSpPr>
            <a:xfrm>
              <a:off x="121482" y="275690"/>
              <a:ext cx="5314845" cy="10338371"/>
              <a:chOff x="0" y="0"/>
              <a:chExt cx="1078841" cy="209854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078841" cy="2098548"/>
              </a:xfrm>
              <a:custGeom>
                <a:avLst/>
                <a:gdLst/>
                <a:ahLst/>
                <a:cxnLst/>
                <a:rect l="l" t="t" r="r" b="b"/>
                <a:pathLst>
                  <a:path w="1078841" h="2098548">
                    <a:moveTo>
                      <a:pt x="37800" y="0"/>
                    </a:moveTo>
                    <a:lnTo>
                      <a:pt x="1041040" y="0"/>
                    </a:lnTo>
                    <a:cubicBezTo>
                      <a:pt x="1061917" y="0"/>
                      <a:pt x="1078841" y="16924"/>
                      <a:pt x="1078841" y="37800"/>
                    </a:cubicBezTo>
                    <a:lnTo>
                      <a:pt x="1078841" y="2060748"/>
                    </a:lnTo>
                    <a:cubicBezTo>
                      <a:pt x="1078841" y="2081624"/>
                      <a:pt x="1061917" y="2098548"/>
                      <a:pt x="1041040" y="2098548"/>
                    </a:cubicBezTo>
                    <a:lnTo>
                      <a:pt x="37800" y="2098548"/>
                    </a:lnTo>
                    <a:cubicBezTo>
                      <a:pt x="16924" y="2098548"/>
                      <a:pt x="0" y="2081624"/>
                      <a:pt x="0" y="2060748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078841" cy="21366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5314845" cy="10338371"/>
              <a:chOff x="0" y="0"/>
              <a:chExt cx="1078841" cy="209854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078841" cy="2098548"/>
              </a:xfrm>
              <a:custGeom>
                <a:avLst/>
                <a:gdLst/>
                <a:ahLst/>
                <a:cxnLst/>
                <a:rect l="l" t="t" r="r" b="b"/>
                <a:pathLst>
                  <a:path w="1078841" h="2098548">
                    <a:moveTo>
                      <a:pt x="37800" y="0"/>
                    </a:moveTo>
                    <a:lnTo>
                      <a:pt x="1041040" y="0"/>
                    </a:lnTo>
                    <a:cubicBezTo>
                      <a:pt x="1061917" y="0"/>
                      <a:pt x="1078841" y="16924"/>
                      <a:pt x="1078841" y="37800"/>
                    </a:cubicBezTo>
                    <a:lnTo>
                      <a:pt x="1078841" y="2060748"/>
                    </a:lnTo>
                    <a:cubicBezTo>
                      <a:pt x="1078841" y="2081624"/>
                      <a:pt x="1061917" y="2098548"/>
                      <a:pt x="1041040" y="2098548"/>
                    </a:cubicBezTo>
                    <a:lnTo>
                      <a:pt x="37800" y="2098548"/>
                    </a:lnTo>
                    <a:cubicBezTo>
                      <a:pt x="16924" y="2098548"/>
                      <a:pt x="0" y="2081624"/>
                      <a:pt x="0" y="2060748"/>
                    </a:cubicBezTo>
                    <a:lnTo>
                      <a:pt x="0" y="37800"/>
                    </a:lnTo>
                    <a:cubicBezTo>
                      <a:pt x="0" y="16924"/>
                      <a:pt x="16924" y="0"/>
                      <a:pt x="37800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078841" cy="21366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14563420" y="232495"/>
            <a:ext cx="2976765" cy="761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Entradas: </a:t>
            </a: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A, B, C (3 bits)</a:t>
            </a: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Saídas:</a:t>
            </a: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D0 = 000 (0)</a:t>
            </a: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D1 = 001 (1)</a:t>
            </a: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D2 = 010 (2)</a:t>
            </a: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D3 = 011 (3)</a:t>
            </a: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D4 = 100 (4)</a:t>
            </a: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D5 = 101 (5)</a:t>
            </a:r>
          </a:p>
          <a:p>
            <a:pPr algn="l">
              <a:lnSpc>
                <a:spcPts val="5530"/>
              </a:lnSpc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D6 = 110 (6)</a:t>
            </a:r>
          </a:p>
          <a:p>
            <a:pPr marL="0" lvl="0" indent="0" algn="l">
              <a:lnSpc>
                <a:spcPts val="5530"/>
              </a:lnSpc>
              <a:spcBef>
                <a:spcPct val="0"/>
              </a:spcBef>
            </a:pPr>
            <a:r>
              <a:rPr lang="en-US" sz="3950">
                <a:solidFill>
                  <a:srgbClr val="000000"/>
                </a:solidFill>
                <a:latin typeface="Bubblebody Neue"/>
              </a:rPr>
              <a:t>D7 = 111 (7)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33" name="Group 33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Melissa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100" y="1121192"/>
            <a:ext cx="6607217" cy="1827711"/>
            <a:chOff x="0" y="0"/>
            <a:chExt cx="1756049" cy="485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021330"/>
            <a:ext cx="6758240" cy="6770137"/>
            <a:chOff x="0" y="0"/>
            <a:chExt cx="9010986" cy="9026849"/>
          </a:xfrm>
        </p:grpSpPr>
        <p:grpSp>
          <p:nvGrpSpPr>
            <p:cNvPr id="13" name="Group 13"/>
            <p:cNvGrpSpPr/>
            <p:nvPr/>
          </p:nvGrpSpPr>
          <p:grpSpPr>
            <a:xfrm>
              <a:off x="201363" y="234464"/>
              <a:ext cx="8809623" cy="8792385"/>
              <a:chOff x="0" y="0"/>
              <a:chExt cx="1740172" cy="17367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8809623" cy="8792385"/>
              <a:chOff x="0" y="0"/>
              <a:chExt cx="1740172" cy="173676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28700" y="968792"/>
            <a:ext cx="6607217" cy="1827711"/>
            <a:chOff x="0" y="0"/>
            <a:chExt cx="1756049" cy="4857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702046" y="968792"/>
            <a:ext cx="8707296" cy="6973295"/>
          </a:xfrm>
          <a:custGeom>
            <a:avLst/>
            <a:gdLst/>
            <a:ahLst/>
            <a:cxnLst/>
            <a:rect l="l" t="t" r="r" b="b"/>
            <a:pathLst>
              <a:path w="8707296" h="6973295">
                <a:moveTo>
                  <a:pt x="0" y="0"/>
                </a:moveTo>
                <a:lnTo>
                  <a:pt x="8707296" y="0"/>
                </a:lnTo>
                <a:lnTo>
                  <a:pt x="8707296" y="6973294"/>
                </a:lnTo>
                <a:lnTo>
                  <a:pt x="0" y="69732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Box 23"/>
          <p:cNvSpPr txBox="1"/>
          <p:nvPr/>
        </p:nvSpPr>
        <p:spPr>
          <a:xfrm>
            <a:off x="1028700" y="1421241"/>
            <a:ext cx="65730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20"/>
              </a:lnSpc>
              <a:spcBef>
                <a:spcPct val="0"/>
              </a:spcBef>
            </a:pPr>
            <a:r>
              <a:rPr lang="en-US" sz="6100">
                <a:solidFill>
                  <a:srgbClr val="2A245E"/>
                </a:solidFill>
                <a:latin typeface="Fredoka"/>
              </a:rPr>
              <a:t>Contador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1998" y="2952633"/>
            <a:ext cx="6420620" cy="6471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100"/>
              </a:lnSpc>
              <a:spcBef>
                <a:spcPct val="0"/>
              </a:spcBef>
            </a:pPr>
            <a:r>
              <a:rPr lang="en-US" sz="3400">
                <a:solidFill>
                  <a:srgbClr val="2A245E"/>
                </a:solidFill>
                <a:latin typeface="Bubblebody Neue Bold"/>
              </a:rPr>
              <a:t>Nessa fase cria-se um contador, esse componente possui uma registradora que irá armazenar o valor que será usado para incrementar ele mesmo, ou pode sofrer um ‘overwrite’. O multiplexador regula se o valor sera incrementado ou se sofrerá overwrite.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Melissa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100" y="1121192"/>
            <a:ext cx="6607217" cy="1827711"/>
            <a:chOff x="0" y="0"/>
            <a:chExt cx="1756049" cy="485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Freeform 9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021330"/>
            <a:ext cx="6758240" cy="6770137"/>
            <a:chOff x="0" y="0"/>
            <a:chExt cx="9010986" cy="9026849"/>
          </a:xfrm>
        </p:grpSpPr>
        <p:grpSp>
          <p:nvGrpSpPr>
            <p:cNvPr id="13" name="Group 13"/>
            <p:cNvGrpSpPr/>
            <p:nvPr/>
          </p:nvGrpSpPr>
          <p:grpSpPr>
            <a:xfrm>
              <a:off x="201363" y="234464"/>
              <a:ext cx="8809623" cy="8792385"/>
              <a:chOff x="0" y="0"/>
              <a:chExt cx="1740172" cy="17367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8809623" cy="8792385"/>
              <a:chOff x="0" y="0"/>
              <a:chExt cx="1740172" cy="173676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28700" y="968792"/>
            <a:ext cx="6607217" cy="1827711"/>
            <a:chOff x="0" y="0"/>
            <a:chExt cx="1756049" cy="4857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>
            <a:off x="8334409" y="968792"/>
            <a:ext cx="9355414" cy="8822675"/>
          </a:xfrm>
          <a:custGeom>
            <a:avLst/>
            <a:gdLst/>
            <a:ahLst/>
            <a:cxnLst/>
            <a:rect l="l" t="t" r="r" b="b"/>
            <a:pathLst>
              <a:path w="9355414" h="8822675">
                <a:moveTo>
                  <a:pt x="0" y="0"/>
                </a:moveTo>
                <a:lnTo>
                  <a:pt x="9355414" y="0"/>
                </a:lnTo>
                <a:lnTo>
                  <a:pt x="9355414" y="8822675"/>
                </a:lnTo>
                <a:lnTo>
                  <a:pt x="0" y="8822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3" name="TextBox 23"/>
          <p:cNvSpPr txBox="1"/>
          <p:nvPr/>
        </p:nvSpPr>
        <p:spPr>
          <a:xfrm>
            <a:off x="1028700" y="1421241"/>
            <a:ext cx="657302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20"/>
              </a:lnSpc>
              <a:spcBef>
                <a:spcPct val="0"/>
              </a:spcBef>
            </a:pPr>
            <a:r>
              <a:rPr lang="en-US" sz="6100">
                <a:solidFill>
                  <a:srgbClr val="2A245E"/>
                </a:solidFill>
                <a:latin typeface="Fredoka"/>
              </a:rPr>
              <a:t>Little Box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21998" y="3034548"/>
            <a:ext cx="6420620" cy="6389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99"/>
              </a:lnSpc>
            </a:pPr>
            <a:r>
              <a:rPr lang="en-US" sz="3799">
                <a:solidFill>
                  <a:srgbClr val="2A245E"/>
                </a:solidFill>
                <a:latin typeface="Balsamiq Sans Bold"/>
              </a:rPr>
              <a:t>Nessa fase há um espaço limitado. O output tem um pin enable, esse deve ser ativado quando load estiver ativo.</a:t>
            </a:r>
          </a:p>
          <a:p>
            <a:pPr marL="0" lvl="0" indent="0" algn="l">
              <a:lnSpc>
                <a:spcPts val="5699"/>
              </a:lnSpc>
              <a:spcBef>
                <a:spcPct val="0"/>
              </a:spcBef>
            </a:pPr>
            <a:r>
              <a:rPr lang="en-US" sz="3799">
                <a:solidFill>
                  <a:srgbClr val="2A245E"/>
                </a:solidFill>
                <a:latin typeface="Balsamiq Sans Bold"/>
              </a:rPr>
              <a:t>Há 2 pins que definem o endereço no qual será feito load e/ou save do valor encontrado no input.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628709" y="4139119"/>
            <a:ext cx="85010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alsamiq Sans Bold"/>
              </a:rPr>
              <a:t>Save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254874" y="5571679"/>
            <a:ext cx="87793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alsamiq Sans Bold"/>
              </a:rPr>
              <a:t>Load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326968" y="2945130"/>
            <a:ext cx="1644848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4F6FC"/>
                </a:solidFill>
                <a:latin typeface="Balsamiq Sans Bold"/>
              </a:rPr>
              <a:t>A(inativo)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alsamiq Sans Bold"/>
              </a:rPr>
              <a:t>B(ativo)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128498" y="2263103"/>
            <a:ext cx="103450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alsamiq Sans Bold"/>
              </a:rPr>
              <a:t>0 ou 1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404762" y="8890519"/>
            <a:ext cx="470297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alsamiq Sans Bold"/>
              </a:rPr>
              <a:t>A0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012116" y="8890519"/>
            <a:ext cx="39320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alsamiq Sans Bold"/>
              </a:rPr>
              <a:t>A1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562381" y="8890519"/>
            <a:ext cx="506016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alsamiq Sans Bold"/>
              </a:rPr>
              <a:t>B0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184992" y="8890519"/>
            <a:ext cx="429071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4F6FC"/>
                </a:solidFill>
                <a:latin typeface="Balsamiq Sans Bold"/>
              </a:rPr>
              <a:t>B1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TextBox 36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Melissa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47100" y="1216094"/>
            <a:ext cx="6128595" cy="1695313"/>
            <a:chOff x="0" y="0"/>
            <a:chExt cx="1756049" cy="4857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5265" y="0"/>
                  </a:moveTo>
                  <a:lnTo>
                    <a:pt x="1730784" y="0"/>
                  </a:lnTo>
                  <a:cubicBezTo>
                    <a:pt x="1737485" y="0"/>
                    <a:pt x="1743911" y="2662"/>
                    <a:pt x="1748649" y="7400"/>
                  </a:cubicBezTo>
                  <a:cubicBezTo>
                    <a:pt x="1753388" y="12138"/>
                    <a:pt x="1756049" y="18564"/>
                    <a:pt x="1756049" y="25265"/>
                  </a:cubicBezTo>
                  <a:lnTo>
                    <a:pt x="1756049" y="460499"/>
                  </a:lnTo>
                  <a:cubicBezTo>
                    <a:pt x="1756049" y="467200"/>
                    <a:pt x="1753388" y="473626"/>
                    <a:pt x="1748649" y="478364"/>
                  </a:cubicBezTo>
                  <a:cubicBezTo>
                    <a:pt x="1743911" y="483102"/>
                    <a:pt x="1737485" y="485764"/>
                    <a:pt x="1730784" y="485764"/>
                  </a:cubicBezTo>
                  <a:lnTo>
                    <a:pt x="25265" y="485764"/>
                  </a:lnTo>
                  <a:cubicBezTo>
                    <a:pt x="18564" y="485764"/>
                    <a:pt x="12138" y="483102"/>
                    <a:pt x="7400" y="478364"/>
                  </a:cubicBezTo>
                  <a:cubicBezTo>
                    <a:pt x="2662" y="473626"/>
                    <a:pt x="0" y="467200"/>
                    <a:pt x="0" y="460499"/>
                  </a:cubicBezTo>
                  <a:lnTo>
                    <a:pt x="0" y="25265"/>
                  </a:lnTo>
                  <a:cubicBezTo>
                    <a:pt x="0" y="18564"/>
                    <a:pt x="2662" y="12138"/>
                    <a:pt x="7400" y="7400"/>
                  </a:cubicBezTo>
                  <a:cubicBezTo>
                    <a:pt x="12138" y="2662"/>
                    <a:pt x="18564" y="0"/>
                    <a:pt x="25265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46694" tIns="46694" rIns="46694" bIns="4669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05740" y="1074734"/>
            <a:ext cx="6128595" cy="1695313"/>
            <a:chOff x="0" y="0"/>
            <a:chExt cx="1756049" cy="48576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5265" y="0"/>
                  </a:moveTo>
                  <a:lnTo>
                    <a:pt x="1730784" y="0"/>
                  </a:lnTo>
                  <a:cubicBezTo>
                    <a:pt x="1737485" y="0"/>
                    <a:pt x="1743911" y="2662"/>
                    <a:pt x="1748649" y="7400"/>
                  </a:cubicBezTo>
                  <a:cubicBezTo>
                    <a:pt x="1753388" y="12138"/>
                    <a:pt x="1756049" y="18564"/>
                    <a:pt x="1756049" y="25265"/>
                  </a:cubicBezTo>
                  <a:lnTo>
                    <a:pt x="1756049" y="460499"/>
                  </a:lnTo>
                  <a:cubicBezTo>
                    <a:pt x="1756049" y="467200"/>
                    <a:pt x="1753388" y="473626"/>
                    <a:pt x="1748649" y="478364"/>
                  </a:cubicBezTo>
                  <a:cubicBezTo>
                    <a:pt x="1743911" y="483102"/>
                    <a:pt x="1737485" y="485764"/>
                    <a:pt x="1730784" y="485764"/>
                  </a:cubicBezTo>
                  <a:lnTo>
                    <a:pt x="25265" y="485764"/>
                  </a:lnTo>
                  <a:cubicBezTo>
                    <a:pt x="18564" y="485764"/>
                    <a:pt x="12138" y="483102"/>
                    <a:pt x="7400" y="478364"/>
                  </a:cubicBezTo>
                  <a:cubicBezTo>
                    <a:pt x="2662" y="473626"/>
                    <a:pt x="0" y="467200"/>
                    <a:pt x="0" y="460499"/>
                  </a:cubicBezTo>
                  <a:lnTo>
                    <a:pt x="0" y="25265"/>
                  </a:lnTo>
                  <a:cubicBezTo>
                    <a:pt x="0" y="18564"/>
                    <a:pt x="2662" y="12138"/>
                    <a:pt x="7400" y="7400"/>
                  </a:cubicBezTo>
                  <a:cubicBezTo>
                    <a:pt x="12138" y="2662"/>
                    <a:pt x="18564" y="0"/>
                    <a:pt x="25265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46694" tIns="46694" rIns="46694" bIns="46694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05740" y="1503933"/>
            <a:ext cx="609687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89"/>
              </a:lnSpc>
              <a:spcBef>
                <a:spcPct val="0"/>
              </a:spcBef>
            </a:pPr>
            <a:r>
              <a:rPr lang="en-US" sz="5658">
                <a:solidFill>
                  <a:srgbClr val="2A245E"/>
                </a:solidFill>
                <a:latin typeface="Fredoka"/>
              </a:rPr>
              <a:t>Condições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05740" y="2978587"/>
            <a:ext cx="6268677" cy="6279713"/>
            <a:chOff x="0" y="0"/>
            <a:chExt cx="8358236" cy="8372950"/>
          </a:xfrm>
        </p:grpSpPr>
        <p:grpSp>
          <p:nvGrpSpPr>
            <p:cNvPr id="17" name="Group 17"/>
            <p:cNvGrpSpPr/>
            <p:nvPr/>
          </p:nvGrpSpPr>
          <p:grpSpPr>
            <a:xfrm>
              <a:off x="186776" y="217479"/>
              <a:ext cx="8171460" cy="8155471"/>
              <a:chOff x="0" y="0"/>
              <a:chExt cx="1740172" cy="1736767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5265" y="0"/>
                    </a:moveTo>
                    <a:lnTo>
                      <a:pt x="1714908" y="0"/>
                    </a:lnTo>
                    <a:cubicBezTo>
                      <a:pt x="1721608" y="0"/>
                      <a:pt x="1728034" y="2662"/>
                      <a:pt x="1732773" y="7400"/>
                    </a:cubicBezTo>
                    <a:cubicBezTo>
                      <a:pt x="1737511" y="12138"/>
                      <a:pt x="1740172" y="18564"/>
                      <a:pt x="1740172" y="25265"/>
                    </a:cubicBezTo>
                    <a:lnTo>
                      <a:pt x="1740172" y="1711503"/>
                    </a:lnTo>
                    <a:cubicBezTo>
                      <a:pt x="1740172" y="1718203"/>
                      <a:pt x="1737511" y="1724629"/>
                      <a:pt x="1732773" y="1729368"/>
                    </a:cubicBezTo>
                    <a:cubicBezTo>
                      <a:pt x="1728034" y="1734106"/>
                      <a:pt x="1721608" y="1736767"/>
                      <a:pt x="1714908" y="1736767"/>
                    </a:cubicBezTo>
                    <a:lnTo>
                      <a:pt x="25265" y="1736767"/>
                    </a:lnTo>
                    <a:cubicBezTo>
                      <a:pt x="18564" y="1736767"/>
                      <a:pt x="12138" y="1734106"/>
                      <a:pt x="7400" y="1729368"/>
                    </a:cubicBezTo>
                    <a:cubicBezTo>
                      <a:pt x="2662" y="1724629"/>
                      <a:pt x="0" y="1718203"/>
                      <a:pt x="0" y="1711503"/>
                    </a:cubicBezTo>
                    <a:lnTo>
                      <a:pt x="0" y="25265"/>
                    </a:lnTo>
                    <a:cubicBezTo>
                      <a:pt x="0" y="18564"/>
                      <a:pt x="2662" y="12138"/>
                      <a:pt x="7400" y="7400"/>
                    </a:cubicBezTo>
                    <a:cubicBezTo>
                      <a:pt x="12138" y="2662"/>
                      <a:pt x="18564" y="0"/>
                      <a:pt x="25265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47120" tIns="47120" rIns="47120" bIns="4712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8171460" cy="8155471"/>
              <a:chOff x="0" y="0"/>
              <a:chExt cx="1740172" cy="1736767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5265" y="0"/>
                    </a:moveTo>
                    <a:lnTo>
                      <a:pt x="1714908" y="0"/>
                    </a:lnTo>
                    <a:cubicBezTo>
                      <a:pt x="1721608" y="0"/>
                      <a:pt x="1728034" y="2662"/>
                      <a:pt x="1732773" y="7400"/>
                    </a:cubicBezTo>
                    <a:cubicBezTo>
                      <a:pt x="1737511" y="12138"/>
                      <a:pt x="1740172" y="18564"/>
                      <a:pt x="1740172" y="25265"/>
                    </a:cubicBezTo>
                    <a:lnTo>
                      <a:pt x="1740172" y="1711503"/>
                    </a:lnTo>
                    <a:cubicBezTo>
                      <a:pt x="1740172" y="1718203"/>
                      <a:pt x="1737511" y="1724629"/>
                      <a:pt x="1732773" y="1729368"/>
                    </a:cubicBezTo>
                    <a:cubicBezTo>
                      <a:pt x="1728034" y="1734106"/>
                      <a:pt x="1721608" y="1736767"/>
                      <a:pt x="1714908" y="1736767"/>
                    </a:cubicBezTo>
                    <a:lnTo>
                      <a:pt x="25265" y="1736767"/>
                    </a:lnTo>
                    <a:cubicBezTo>
                      <a:pt x="18564" y="1736767"/>
                      <a:pt x="12138" y="1734106"/>
                      <a:pt x="7400" y="1729368"/>
                    </a:cubicBezTo>
                    <a:cubicBezTo>
                      <a:pt x="2662" y="1724629"/>
                      <a:pt x="0" y="1718203"/>
                      <a:pt x="0" y="1711503"/>
                    </a:cubicBezTo>
                    <a:lnTo>
                      <a:pt x="0" y="25265"/>
                    </a:lnTo>
                    <a:cubicBezTo>
                      <a:pt x="0" y="18564"/>
                      <a:pt x="2662" y="12138"/>
                      <a:pt x="7400" y="7400"/>
                    </a:cubicBezTo>
                    <a:cubicBezTo>
                      <a:pt x="12138" y="2662"/>
                      <a:pt x="18564" y="0"/>
                      <a:pt x="25265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47120" tIns="47120" rIns="47120" bIns="4712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115387" y="208733"/>
              <a:ext cx="7940687" cy="77096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74"/>
                </a:lnSpc>
              </a:pPr>
              <a:r>
                <a:rPr lang="en-US" sz="2782">
                  <a:solidFill>
                    <a:srgbClr val="2A245E"/>
                  </a:solidFill>
                  <a:latin typeface="Balsamiq Sans Bold"/>
                </a:rPr>
                <a:t>Nessa fase cria-se a parte das condições(if, s.</a:t>
              </a:r>
            </a:p>
            <a:p>
              <a:pPr algn="l">
                <a:lnSpc>
                  <a:spcPts val="4174"/>
                </a:lnSpc>
              </a:pPr>
              <a:r>
                <a:rPr lang="en-US" sz="2782">
                  <a:solidFill>
                    <a:srgbClr val="2A245E"/>
                  </a:solidFill>
                  <a:latin typeface="Balsamiq Sans Bold"/>
                </a:rPr>
                <a:t>para verificar se input==0 faz-se input+(-1), se não houver carryout, valor==0.</a:t>
              </a:r>
            </a:p>
            <a:p>
              <a:pPr algn="l">
                <a:lnSpc>
                  <a:spcPts val="4174"/>
                </a:lnSpc>
              </a:pPr>
              <a:r>
                <a:rPr lang="en-US" sz="2782">
                  <a:solidFill>
                    <a:srgbClr val="2A245E"/>
                  </a:solidFill>
                  <a:latin typeface="Balsamiq Sans Bold"/>
                </a:rPr>
                <a:t>Para verificar se input&lt;0 verifica-se se o pin -128 está ativo.</a:t>
              </a:r>
            </a:p>
            <a:p>
              <a:pPr marL="0" lvl="0" indent="0" algn="l">
                <a:lnSpc>
                  <a:spcPts val="4174"/>
                </a:lnSpc>
                <a:spcBef>
                  <a:spcPct val="0"/>
                </a:spcBef>
              </a:pPr>
              <a:r>
                <a:rPr lang="en-US" sz="2782">
                  <a:solidFill>
                    <a:srgbClr val="2A245E"/>
                  </a:solidFill>
                  <a:latin typeface="Balsamiq Sans Bold"/>
                </a:rPr>
                <a:t>Para verificar se input&gt;0 verifica-se se o pin -128 está desativado, e se há carryout do valor+(-1), isso significando que valor!=0 e valor&gt;0.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6587505" y="1074734"/>
            <a:ext cx="8305527" cy="8183566"/>
          </a:xfrm>
          <a:custGeom>
            <a:avLst/>
            <a:gdLst/>
            <a:ahLst/>
            <a:cxnLst/>
            <a:rect l="l" t="t" r="r" b="b"/>
            <a:pathLst>
              <a:path w="8305527" h="8183566">
                <a:moveTo>
                  <a:pt x="0" y="0"/>
                </a:moveTo>
                <a:lnTo>
                  <a:pt x="8305528" y="0"/>
                </a:lnTo>
                <a:lnTo>
                  <a:pt x="8305528" y="8183566"/>
                </a:lnTo>
                <a:lnTo>
                  <a:pt x="0" y="8183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14921293" y="1074734"/>
            <a:ext cx="3214307" cy="3191859"/>
          </a:xfrm>
          <a:custGeom>
            <a:avLst/>
            <a:gdLst/>
            <a:ahLst/>
            <a:cxnLst/>
            <a:rect l="l" t="t" r="r" b="b"/>
            <a:pathLst>
              <a:path w="3214307" h="3191859">
                <a:moveTo>
                  <a:pt x="0" y="0"/>
                </a:moveTo>
                <a:lnTo>
                  <a:pt x="3214307" y="0"/>
                </a:lnTo>
                <a:lnTo>
                  <a:pt x="3214307" y="3191858"/>
                </a:lnTo>
                <a:lnTo>
                  <a:pt x="0" y="3191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530" b="-530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26" name="Group 26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Melissa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Freeform 9"/>
          <p:cNvSpPr/>
          <p:nvPr/>
        </p:nvSpPr>
        <p:spPr>
          <a:xfrm>
            <a:off x="643306" y="1366353"/>
            <a:ext cx="16699217" cy="8571797"/>
          </a:xfrm>
          <a:custGeom>
            <a:avLst/>
            <a:gdLst/>
            <a:ahLst/>
            <a:cxnLst/>
            <a:rect l="l" t="t" r="r" b="b"/>
            <a:pathLst>
              <a:path w="16699217" h="8571797">
                <a:moveTo>
                  <a:pt x="0" y="0"/>
                </a:moveTo>
                <a:lnTo>
                  <a:pt x="16699217" y="0"/>
                </a:lnTo>
                <a:lnTo>
                  <a:pt x="16699217" y="8571797"/>
                </a:lnTo>
                <a:lnTo>
                  <a:pt x="0" y="85717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0" name="Group 10"/>
          <p:cNvGrpSpPr/>
          <p:nvPr/>
        </p:nvGrpSpPr>
        <p:grpSpPr>
          <a:xfrm>
            <a:off x="4238034" y="55590"/>
            <a:ext cx="9509760" cy="1136955"/>
            <a:chOff x="0" y="0"/>
            <a:chExt cx="12679680" cy="1515940"/>
          </a:xfrm>
        </p:grpSpPr>
        <p:grpSp>
          <p:nvGrpSpPr>
            <p:cNvPr id="11" name="Group 11"/>
            <p:cNvGrpSpPr/>
            <p:nvPr/>
          </p:nvGrpSpPr>
          <p:grpSpPr>
            <a:xfrm>
              <a:off x="285872" y="116675"/>
              <a:ext cx="12393808" cy="1399265"/>
              <a:chOff x="0" y="0"/>
              <a:chExt cx="4302594" cy="4857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302594" cy="485764"/>
              </a:xfrm>
              <a:custGeom>
                <a:avLst/>
                <a:gdLst/>
                <a:ahLst/>
                <a:cxnLst/>
                <a:rect l="l" t="t" r="r" b="b"/>
                <a:pathLst>
                  <a:path w="4302594" h="485764">
                    <a:moveTo>
                      <a:pt x="16658" y="0"/>
                    </a:moveTo>
                    <a:lnTo>
                      <a:pt x="4285936" y="0"/>
                    </a:lnTo>
                    <a:cubicBezTo>
                      <a:pt x="4290354" y="0"/>
                      <a:pt x="4294591" y="1755"/>
                      <a:pt x="4297715" y="4879"/>
                    </a:cubicBezTo>
                    <a:cubicBezTo>
                      <a:pt x="4300839" y="8003"/>
                      <a:pt x="4302594" y="12240"/>
                      <a:pt x="4302594" y="16658"/>
                    </a:cubicBezTo>
                    <a:lnTo>
                      <a:pt x="4302594" y="469107"/>
                    </a:lnTo>
                    <a:cubicBezTo>
                      <a:pt x="4302594" y="473525"/>
                      <a:pt x="4300839" y="477761"/>
                      <a:pt x="4297715" y="480885"/>
                    </a:cubicBezTo>
                    <a:cubicBezTo>
                      <a:pt x="4294591" y="484009"/>
                      <a:pt x="4290354" y="485764"/>
                      <a:pt x="4285936" y="485764"/>
                    </a:cubicBezTo>
                    <a:lnTo>
                      <a:pt x="16658" y="485764"/>
                    </a:lnTo>
                    <a:cubicBezTo>
                      <a:pt x="12240" y="485764"/>
                      <a:pt x="8003" y="484009"/>
                      <a:pt x="4879" y="480885"/>
                    </a:cubicBezTo>
                    <a:cubicBezTo>
                      <a:pt x="1755" y="477761"/>
                      <a:pt x="0" y="473525"/>
                      <a:pt x="0" y="469107"/>
                    </a:cubicBezTo>
                    <a:lnTo>
                      <a:pt x="0" y="16658"/>
                    </a:lnTo>
                    <a:cubicBezTo>
                      <a:pt x="0" y="12240"/>
                      <a:pt x="1755" y="8003"/>
                      <a:pt x="4879" y="4879"/>
                    </a:cubicBezTo>
                    <a:cubicBezTo>
                      <a:pt x="8003" y="1755"/>
                      <a:pt x="12240" y="0"/>
                      <a:pt x="16658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4302594" cy="523864"/>
              </a:xfrm>
              <a:prstGeom prst="rect">
                <a:avLst/>
              </a:prstGeom>
            </p:spPr>
            <p:txBody>
              <a:bodyPr lIns="28905" tIns="28905" rIns="28905" bIns="2890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12393808" cy="1399265"/>
              <a:chOff x="0" y="0"/>
              <a:chExt cx="4302594" cy="48576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4302594" cy="485764"/>
              </a:xfrm>
              <a:custGeom>
                <a:avLst/>
                <a:gdLst/>
                <a:ahLst/>
                <a:cxnLst/>
                <a:rect l="l" t="t" r="r" b="b"/>
                <a:pathLst>
                  <a:path w="4302594" h="485764">
                    <a:moveTo>
                      <a:pt x="16658" y="0"/>
                    </a:moveTo>
                    <a:lnTo>
                      <a:pt x="4285936" y="0"/>
                    </a:lnTo>
                    <a:cubicBezTo>
                      <a:pt x="4290354" y="0"/>
                      <a:pt x="4294591" y="1755"/>
                      <a:pt x="4297715" y="4879"/>
                    </a:cubicBezTo>
                    <a:cubicBezTo>
                      <a:pt x="4300839" y="8003"/>
                      <a:pt x="4302594" y="12240"/>
                      <a:pt x="4302594" y="16658"/>
                    </a:cubicBezTo>
                    <a:lnTo>
                      <a:pt x="4302594" y="469107"/>
                    </a:lnTo>
                    <a:cubicBezTo>
                      <a:pt x="4302594" y="473525"/>
                      <a:pt x="4300839" y="477761"/>
                      <a:pt x="4297715" y="480885"/>
                    </a:cubicBezTo>
                    <a:cubicBezTo>
                      <a:pt x="4294591" y="484009"/>
                      <a:pt x="4290354" y="485764"/>
                      <a:pt x="4285936" y="485764"/>
                    </a:cubicBezTo>
                    <a:lnTo>
                      <a:pt x="16658" y="485764"/>
                    </a:lnTo>
                    <a:cubicBezTo>
                      <a:pt x="12240" y="485764"/>
                      <a:pt x="8003" y="484009"/>
                      <a:pt x="4879" y="480885"/>
                    </a:cubicBezTo>
                    <a:cubicBezTo>
                      <a:pt x="1755" y="477761"/>
                      <a:pt x="0" y="473525"/>
                      <a:pt x="0" y="469107"/>
                    </a:cubicBezTo>
                    <a:lnTo>
                      <a:pt x="0" y="16658"/>
                    </a:lnTo>
                    <a:cubicBezTo>
                      <a:pt x="0" y="12240"/>
                      <a:pt x="1755" y="8003"/>
                      <a:pt x="4879" y="4879"/>
                    </a:cubicBezTo>
                    <a:cubicBezTo>
                      <a:pt x="8003" y="1755"/>
                      <a:pt x="12240" y="0"/>
                      <a:pt x="16658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4302594" cy="523864"/>
              </a:xfrm>
              <a:prstGeom prst="rect">
                <a:avLst/>
              </a:prstGeom>
            </p:spPr>
            <p:txBody>
              <a:bodyPr lIns="28905" tIns="28905" rIns="28905" bIns="2890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205790" y="166233"/>
              <a:ext cx="11982228" cy="1066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2"/>
                </a:lnSpc>
                <a:spcBef>
                  <a:spcPct val="0"/>
                </a:spcBef>
              </a:pPr>
              <a:r>
                <a:rPr lang="en-US" sz="5302">
                  <a:solidFill>
                    <a:srgbClr val="2A245E"/>
                  </a:solidFill>
                  <a:latin typeface="Fredoka"/>
                </a:rPr>
                <a:t>Turing Complete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Melissa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238034" y="55590"/>
            <a:ext cx="9509760" cy="1136955"/>
            <a:chOff x="0" y="0"/>
            <a:chExt cx="12679680" cy="1515940"/>
          </a:xfrm>
        </p:grpSpPr>
        <p:grpSp>
          <p:nvGrpSpPr>
            <p:cNvPr id="10" name="Group 10"/>
            <p:cNvGrpSpPr/>
            <p:nvPr/>
          </p:nvGrpSpPr>
          <p:grpSpPr>
            <a:xfrm>
              <a:off x="285872" y="116675"/>
              <a:ext cx="12393808" cy="1399265"/>
              <a:chOff x="0" y="0"/>
              <a:chExt cx="4302594" cy="48576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4302594" cy="485764"/>
              </a:xfrm>
              <a:custGeom>
                <a:avLst/>
                <a:gdLst/>
                <a:ahLst/>
                <a:cxnLst/>
                <a:rect l="l" t="t" r="r" b="b"/>
                <a:pathLst>
                  <a:path w="4302594" h="485764">
                    <a:moveTo>
                      <a:pt x="16658" y="0"/>
                    </a:moveTo>
                    <a:lnTo>
                      <a:pt x="4285936" y="0"/>
                    </a:lnTo>
                    <a:cubicBezTo>
                      <a:pt x="4290354" y="0"/>
                      <a:pt x="4294591" y="1755"/>
                      <a:pt x="4297715" y="4879"/>
                    </a:cubicBezTo>
                    <a:cubicBezTo>
                      <a:pt x="4300839" y="8003"/>
                      <a:pt x="4302594" y="12240"/>
                      <a:pt x="4302594" y="16658"/>
                    </a:cubicBezTo>
                    <a:lnTo>
                      <a:pt x="4302594" y="469107"/>
                    </a:lnTo>
                    <a:cubicBezTo>
                      <a:pt x="4302594" y="473525"/>
                      <a:pt x="4300839" y="477761"/>
                      <a:pt x="4297715" y="480885"/>
                    </a:cubicBezTo>
                    <a:cubicBezTo>
                      <a:pt x="4294591" y="484009"/>
                      <a:pt x="4290354" y="485764"/>
                      <a:pt x="4285936" y="485764"/>
                    </a:cubicBezTo>
                    <a:lnTo>
                      <a:pt x="16658" y="485764"/>
                    </a:lnTo>
                    <a:cubicBezTo>
                      <a:pt x="12240" y="485764"/>
                      <a:pt x="8003" y="484009"/>
                      <a:pt x="4879" y="480885"/>
                    </a:cubicBezTo>
                    <a:cubicBezTo>
                      <a:pt x="1755" y="477761"/>
                      <a:pt x="0" y="473525"/>
                      <a:pt x="0" y="469107"/>
                    </a:cubicBezTo>
                    <a:lnTo>
                      <a:pt x="0" y="16658"/>
                    </a:lnTo>
                    <a:cubicBezTo>
                      <a:pt x="0" y="12240"/>
                      <a:pt x="1755" y="8003"/>
                      <a:pt x="4879" y="4879"/>
                    </a:cubicBezTo>
                    <a:cubicBezTo>
                      <a:pt x="8003" y="1755"/>
                      <a:pt x="12240" y="0"/>
                      <a:pt x="16658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4302594" cy="523864"/>
              </a:xfrm>
              <a:prstGeom prst="rect">
                <a:avLst/>
              </a:prstGeom>
            </p:spPr>
            <p:txBody>
              <a:bodyPr lIns="28905" tIns="28905" rIns="28905" bIns="2890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2393808" cy="1399265"/>
              <a:chOff x="0" y="0"/>
              <a:chExt cx="4302594" cy="48576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4302594" cy="485764"/>
              </a:xfrm>
              <a:custGeom>
                <a:avLst/>
                <a:gdLst/>
                <a:ahLst/>
                <a:cxnLst/>
                <a:rect l="l" t="t" r="r" b="b"/>
                <a:pathLst>
                  <a:path w="4302594" h="485764">
                    <a:moveTo>
                      <a:pt x="16658" y="0"/>
                    </a:moveTo>
                    <a:lnTo>
                      <a:pt x="4285936" y="0"/>
                    </a:lnTo>
                    <a:cubicBezTo>
                      <a:pt x="4290354" y="0"/>
                      <a:pt x="4294591" y="1755"/>
                      <a:pt x="4297715" y="4879"/>
                    </a:cubicBezTo>
                    <a:cubicBezTo>
                      <a:pt x="4300839" y="8003"/>
                      <a:pt x="4302594" y="12240"/>
                      <a:pt x="4302594" y="16658"/>
                    </a:cubicBezTo>
                    <a:lnTo>
                      <a:pt x="4302594" y="469107"/>
                    </a:lnTo>
                    <a:cubicBezTo>
                      <a:pt x="4302594" y="473525"/>
                      <a:pt x="4300839" y="477761"/>
                      <a:pt x="4297715" y="480885"/>
                    </a:cubicBezTo>
                    <a:cubicBezTo>
                      <a:pt x="4294591" y="484009"/>
                      <a:pt x="4290354" y="485764"/>
                      <a:pt x="4285936" y="485764"/>
                    </a:cubicBezTo>
                    <a:lnTo>
                      <a:pt x="16658" y="485764"/>
                    </a:lnTo>
                    <a:cubicBezTo>
                      <a:pt x="12240" y="485764"/>
                      <a:pt x="8003" y="484009"/>
                      <a:pt x="4879" y="480885"/>
                    </a:cubicBezTo>
                    <a:cubicBezTo>
                      <a:pt x="1755" y="477761"/>
                      <a:pt x="0" y="473525"/>
                      <a:pt x="0" y="469107"/>
                    </a:cubicBezTo>
                    <a:lnTo>
                      <a:pt x="0" y="16658"/>
                    </a:lnTo>
                    <a:cubicBezTo>
                      <a:pt x="0" y="12240"/>
                      <a:pt x="1755" y="8003"/>
                      <a:pt x="4879" y="4879"/>
                    </a:cubicBezTo>
                    <a:cubicBezTo>
                      <a:pt x="8003" y="1755"/>
                      <a:pt x="12240" y="0"/>
                      <a:pt x="16658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4302594" cy="523864"/>
              </a:xfrm>
              <a:prstGeom prst="rect">
                <a:avLst/>
              </a:prstGeom>
            </p:spPr>
            <p:txBody>
              <a:bodyPr lIns="28905" tIns="28905" rIns="28905" bIns="28905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05790" y="166233"/>
              <a:ext cx="11982228" cy="1066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362"/>
                </a:lnSpc>
                <a:spcBef>
                  <a:spcPct val="0"/>
                </a:spcBef>
              </a:pPr>
              <a:r>
                <a:rPr lang="en-US" sz="5302">
                  <a:solidFill>
                    <a:srgbClr val="2A245E"/>
                  </a:solidFill>
                  <a:latin typeface="Fredoka"/>
                </a:rPr>
                <a:t>Explicação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40062" y="1917558"/>
            <a:ext cx="15912675" cy="6756683"/>
            <a:chOff x="0" y="0"/>
            <a:chExt cx="4518295" cy="191851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18295" cy="1918514"/>
            </a:xfrm>
            <a:custGeom>
              <a:avLst/>
              <a:gdLst/>
              <a:ahLst/>
              <a:cxnLst/>
              <a:rect l="l" t="t" r="r" b="b"/>
              <a:pathLst>
                <a:path w="4518295" h="1918514">
                  <a:moveTo>
                    <a:pt x="9731" y="0"/>
                  </a:moveTo>
                  <a:lnTo>
                    <a:pt x="4508564" y="0"/>
                  </a:lnTo>
                  <a:cubicBezTo>
                    <a:pt x="4513938" y="0"/>
                    <a:pt x="4518295" y="4356"/>
                    <a:pt x="4518295" y="9731"/>
                  </a:cubicBezTo>
                  <a:lnTo>
                    <a:pt x="4518295" y="1908783"/>
                  </a:lnTo>
                  <a:cubicBezTo>
                    <a:pt x="4518295" y="1911364"/>
                    <a:pt x="4517270" y="1913839"/>
                    <a:pt x="4515445" y="1915664"/>
                  </a:cubicBezTo>
                  <a:cubicBezTo>
                    <a:pt x="4513620" y="1917489"/>
                    <a:pt x="4511145" y="1918514"/>
                    <a:pt x="4508564" y="1918514"/>
                  </a:cubicBezTo>
                  <a:lnTo>
                    <a:pt x="9731" y="1918514"/>
                  </a:lnTo>
                  <a:cubicBezTo>
                    <a:pt x="7150" y="1918514"/>
                    <a:pt x="4675" y="1917489"/>
                    <a:pt x="2850" y="1915664"/>
                  </a:cubicBezTo>
                  <a:cubicBezTo>
                    <a:pt x="1025" y="1913839"/>
                    <a:pt x="0" y="1911364"/>
                    <a:pt x="0" y="1908783"/>
                  </a:cubicBezTo>
                  <a:lnTo>
                    <a:pt x="0" y="9731"/>
                  </a:lnTo>
                  <a:cubicBezTo>
                    <a:pt x="0" y="7150"/>
                    <a:pt x="1025" y="4675"/>
                    <a:pt x="2850" y="2850"/>
                  </a:cubicBezTo>
                  <a:cubicBezTo>
                    <a:pt x="4675" y="1025"/>
                    <a:pt x="7150" y="0"/>
                    <a:pt x="9731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518295" cy="1956614"/>
            </a:xfrm>
            <a:prstGeom prst="rect">
              <a:avLst/>
            </a:prstGeom>
          </p:spPr>
          <p:txBody>
            <a:bodyPr lIns="47120" tIns="47120" rIns="47120" bIns="4712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187662" y="1765158"/>
            <a:ext cx="15912675" cy="6756683"/>
            <a:chOff x="0" y="0"/>
            <a:chExt cx="4518295" cy="191851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518295" cy="1918514"/>
            </a:xfrm>
            <a:custGeom>
              <a:avLst/>
              <a:gdLst/>
              <a:ahLst/>
              <a:cxnLst/>
              <a:rect l="l" t="t" r="r" b="b"/>
              <a:pathLst>
                <a:path w="4518295" h="1918514">
                  <a:moveTo>
                    <a:pt x="9731" y="0"/>
                  </a:moveTo>
                  <a:lnTo>
                    <a:pt x="4508564" y="0"/>
                  </a:lnTo>
                  <a:cubicBezTo>
                    <a:pt x="4513938" y="0"/>
                    <a:pt x="4518295" y="4356"/>
                    <a:pt x="4518295" y="9731"/>
                  </a:cubicBezTo>
                  <a:lnTo>
                    <a:pt x="4518295" y="1908783"/>
                  </a:lnTo>
                  <a:cubicBezTo>
                    <a:pt x="4518295" y="1911364"/>
                    <a:pt x="4517270" y="1913839"/>
                    <a:pt x="4515445" y="1915664"/>
                  </a:cubicBezTo>
                  <a:cubicBezTo>
                    <a:pt x="4513620" y="1917489"/>
                    <a:pt x="4511145" y="1918514"/>
                    <a:pt x="4508564" y="1918514"/>
                  </a:cubicBezTo>
                  <a:lnTo>
                    <a:pt x="9731" y="1918514"/>
                  </a:lnTo>
                  <a:cubicBezTo>
                    <a:pt x="7150" y="1918514"/>
                    <a:pt x="4675" y="1917489"/>
                    <a:pt x="2850" y="1915664"/>
                  </a:cubicBezTo>
                  <a:cubicBezTo>
                    <a:pt x="1025" y="1913839"/>
                    <a:pt x="0" y="1911364"/>
                    <a:pt x="0" y="1908783"/>
                  </a:cubicBezTo>
                  <a:lnTo>
                    <a:pt x="0" y="9731"/>
                  </a:lnTo>
                  <a:cubicBezTo>
                    <a:pt x="0" y="7150"/>
                    <a:pt x="1025" y="4675"/>
                    <a:pt x="2850" y="2850"/>
                  </a:cubicBezTo>
                  <a:cubicBezTo>
                    <a:pt x="4675" y="1025"/>
                    <a:pt x="7150" y="0"/>
                    <a:pt x="9731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518295" cy="1956614"/>
            </a:xfrm>
            <a:prstGeom prst="rect">
              <a:avLst/>
            </a:prstGeom>
          </p:spPr>
          <p:txBody>
            <a:bodyPr lIns="47120" tIns="47120" rIns="47120" bIns="4712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Melissa</a:t>
              </a:r>
            </a:p>
          </p:txBody>
        </p:sp>
      </p:grpSp>
      <p:sp>
        <p:nvSpPr>
          <p:cNvPr id="28" name="Freeform 28"/>
          <p:cNvSpPr/>
          <p:nvPr/>
        </p:nvSpPr>
        <p:spPr>
          <a:xfrm>
            <a:off x="28034" y="8233740"/>
            <a:ext cx="3138080" cy="2598303"/>
          </a:xfrm>
          <a:custGeom>
            <a:avLst/>
            <a:gdLst/>
            <a:ahLst/>
            <a:cxnLst/>
            <a:rect l="l" t="t" r="r" b="b"/>
            <a:pathLst>
              <a:path w="3138080" h="2598303">
                <a:moveTo>
                  <a:pt x="0" y="0"/>
                </a:moveTo>
                <a:lnTo>
                  <a:pt x="3138081" y="0"/>
                </a:lnTo>
                <a:lnTo>
                  <a:pt x="3138081" y="2598302"/>
                </a:lnTo>
                <a:lnTo>
                  <a:pt x="0" y="2598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220" b="-632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TextBox 29"/>
          <p:cNvSpPr txBox="1"/>
          <p:nvPr/>
        </p:nvSpPr>
        <p:spPr>
          <a:xfrm>
            <a:off x="1597074" y="1977060"/>
            <a:ext cx="14791680" cy="625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0784" lvl="1" indent="-300392" algn="l">
              <a:lnSpc>
                <a:spcPts val="4174"/>
              </a:lnSpc>
              <a:buFont typeface="Arial"/>
              <a:buChar char="•"/>
            </a:pPr>
            <a:r>
              <a:rPr lang="en-US" sz="2782">
                <a:solidFill>
                  <a:srgbClr val="2A245E"/>
                </a:solidFill>
                <a:latin typeface="Balsamiq Sans Bold"/>
              </a:rPr>
              <a:t>O programa possui as instruções a serem executadas no processador.</a:t>
            </a:r>
          </a:p>
          <a:p>
            <a:pPr marL="600784" lvl="1" indent="-300392" algn="l">
              <a:lnSpc>
                <a:spcPts val="4174"/>
              </a:lnSpc>
              <a:buFont typeface="Arial"/>
              <a:buChar char="•"/>
            </a:pPr>
            <a:r>
              <a:rPr lang="en-US" sz="2782">
                <a:solidFill>
                  <a:srgbClr val="2A245E"/>
                </a:solidFill>
                <a:latin typeface="Balsamiq Sans Bold"/>
              </a:rPr>
              <a:t>O processador possui 6 registradoras. A registradora 0 pode ser usada para números imediatos, ou para saída de um valor(output).</a:t>
            </a:r>
          </a:p>
          <a:p>
            <a:pPr marL="600784" lvl="1" indent="-300392" algn="l">
              <a:lnSpc>
                <a:spcPts val="4174"/>
              </a:lnSpc>
              <a:buFont typeface="Arial"/>
              <a:buChar char="•"/>
            </a:pPr>
            <a:r>
              <a:rPr lang="en-US" sz="2782">
                <a:solidFill>
                  <a:srgbClr val="2A245E"/>
                </a:solidFill>
                <a:latin typeface="Balsamiq Sans Bold"/>
              </a:rPr>
              <a:t>As registradoras 1 e 2 são usadas para operações(or,and, soma, subtração,etc).</a:t>
            </a:r>
          </a:p>
          <a:p>
            <a:pPr marL="600784" lvl="1" indent="-300392" algn="l">
              <a:lnSpc>
                <a:spcPts val="4174"/>
              </a:lnSpc>
              <a:buFont typeface="Arial"/>
              <a:buChar char="•"/>
            </a:pPr>
            <a:r>
              <a:rPr lang="en-US" sz="2782">
                <a:solidFill>
                  <a:srgbClr val="2A245E"/>
                </a:solidFill>
                <a:latin typeface="Balsamiq Sans Bold"/>
              </a:rPr>
              <a:t>A registradora 3 recebe o resultado da operação realizada.</a:t>
            </a:r>
          </a:p>
          <a:p>
            <a:pPr marL="600784" lvl="1" indent="-300392" algn="l">
              <a:lnSpc>
                <a:spcPts val="4174"/>
              </a:lnSpc>
              <a:buFont typeface="Arial"/>
              <a:buChar char="•"/>
            </a:pPr>
            <a:r>
              <a:rPr lang="en-US" sz="2782">
                <a:solidFill>
                  <a:srgbClr val="2A245E"/>
                </a:solidFill>
                <a:latin typeface="Balsamiq Sans Bold"/>
              </a:rPr>
              <a:t>As registradoras 4 e 5 podem ser usadas para load/save.</a:t>
            </a:r>
          </a:p>
          <a:p>
            <a:pPr marL="600784" lvl="1" indent="-300392" algn="l">
              <a:lnSpc>
                <a:spcPts val="4174"/>
              </a:lnSpc>
              <a:buFont typeface="Arial"/>
              <a:buChar char="•"/>
            </a:pPr>
            <a:r>
              <a:rPr lang="en-US" sz="2782">
                <a:solidFill>
                  <a:srgbClr val="2A245E"/>
                </a:solidFill>
                <a:latin typeface="Balsamiq Sans Bold"/>
              </a:rPr>
              <a:t>O componente ‘Lógica e Aritmética’ realiza as operações OR, NAND, NOR, AND, ADD, SUB.</a:t>
            </a:r>
          </a:p>
          <a:p>
            <a:pPr marL="600784" lvl="1" indent="-300392" algn="l">
              <a:lnSpc>
                <a:spcPts val="4174"/>
              </a:lnSpc>
              <a:buFont typeface="Arial"/>
              <a:buChar char="•"/>
            </a:pPr>
            <a:r>
              <a:rPr lang="en-US" sz="2782">
                <a:solidFill>
                  <a:srgbClr val="2A245E"/>
                </a:solidFill>
                <a:latin typeface="Balsamiq Sans Bold"/>
              </a:rPr>
              <a:t>O componente ‘Condições’ pode ser usada para ‘branches’, sendo util para criação de loops pois tem como condições, never, =0, &lt;0, &lt;=0,  Always, ≠0, &gt;=0, &gt;0. Caso uma condição se faça verdadeira o valor armazenado na registradora 0 será carregado para o contador e fará um overwrite.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07603" y="342900"/>
            <a:ext cx="17277151" cy="4081751"/>
            <a:chOff x="0" y="0"/>
            <a:chExt cx="23036201" cy="54423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467600" cy="2349500"/>
            </a:xfrm>
            <a:custGeom>
              <a:avLst/>
              <a:gdLst/>
              <a:ahLst/>
              <a:cxnLst/>
              <a:rect l="l" t="t" r="r" b="b"/>
              <a:pathLst>
                <a:path w="7467600" h="2349500">
                  <a:moveTo>
                    <a:pt x="0" y="0"/>
                  </a:moveTo>
                  <a:lnTo>
                    <a:pt x="7467600" y="0"/>
                  </a:lnTo>
                  <a:lnTo>
                    <a:pt x="7467600" y="2349500"/>
                  </a:lnTo>
                  <a:lnTo>
                    <a:pt x="0" y="234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4774" t="-55931" r="-14853" b="-18140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7783501" y="0"/>
              <a:ext cx="7467600" cy="2349500"/>
            </a:xfrm>
            <a:custGeom>
              <a:avLst/>
              <a:gdLst/>
              <a:ahLst/>
              <a:cxnLst/>
              <a:rect l="l" t="t" r="r" b="b"/>
              <a:pathLst>
                <a:path w="7467600" h="2349500">
                  <a:moveTo>
                    <a:pt x="0" y="0"/>
                  </a:moveTo>
                  <a:lnTo>
                    <a:pt x="7467600" y="0"/>
                  </a:lnTo>
                  <a:lnTo>
                    <a:pt x="7467600" y="2349500"/>
                  </a:lnTo>
                  <a:lnTo>
                    <a:pt x="0" y="234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4449" t="-56446" r="-14877" b="-19798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5568601" y="0"/>
              <a:ext cx="7467600" cy="2349500"/>
            </a:xfrm>
            <a:custGeom>
              <a:avLst/>
              <a:gdLst/>
              <a:ahLst/>
              <a:cxnLst/>
              <a:rect l="l" t="t" r="r" b="b"/>
              <a:pathLst>
                <a:path w="7467600" h="2349500">
                  <a:moveTo>
                    <a:pt x="0" y="0"/>
                  </a:moveTo>
                  <a:lnTo>
                    <a:pt x="7467600" y="0"/>
                  </a:lnTo>
                  <a:lnTo>
                    <a:pt x="7467600" y="2349500"/>
                  </a:lnTo>
                  <a:lnTo>
                    <a:pt x="0" y="234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19499" t="-65611" r="-18245" b="-22531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3092835"/>
              <a:ext cx="7467600" cy="2349500"/>
            </a:xfrm>
            <a:custGeom>
              <a:avLst/>
              <a:gdLst/>
              <a:ahLst/>
              <a:cxnLst/>
              <a:rect l="l" t="t" r="r" b="b"/>
              <a:pathLst>
                <a:path w="7467600" h="2349500">
                  <a:moveTo>
                    <a:pt x="0" y="0"/>
                  </a:moveTo>
                  <a:lnTo>
                    <a:pt x="7467600" y="0"/>
                  </a:lnTo>
                  <a:lnTo>
                    <a:pt x="7467600" y="2349500"/>
                  </a:lnTo>
                  <a:lnTo>
                    <a:pt x="0" y="234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6564" t="-60838" r="-17420" b="-20265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783501" y="3092835"/>
              <a:ext cx="7467600" cy="2349500"/>
            </a:xfrm>
            <a:custGeom>
              <a:avLst/>
              <a:gdLst/>
              <a:ahLst/>
              <a:cxnLst/>
              <a:rect l="l" t="t" r="r" b="b"/>
              <a:pathLst>
                <a:path w="7467600" h="2349500">
                  <a:moveTo>
                    <a:pt x="0" y="0"/>
                  </a:moveTo>
                  <a:lnTo>
                    <a:pt x="7467600" y="0"/>
                  </a:lnTo>
                  <a:lnTo>
                    <a:pt x="7467600" y="2349500"/>
                  </a:lnTo>
                  <a:lnTo>
                    <a:pt x="0" y="234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4571" t="-57748" r="-16190" b="-20207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5568601" y="3092835"/>
              <a:ext cx="7467600" cy="2349500"/>
            </a:xfrm>
            <a:custGeom>
              <a:avLst/>
              <a:gdLst/>
              <a:ahLst/>
              <a:cxnLst/>
              <a:rect l="l" t="t" r="r" b="b"/>
              <a:pathLst>
                <a:path w="7467600" h="2349500">
                  <a:moveTo>
                    <a:pt x="0" y="0"/>
                  </a:moveTo>
                  <a:lnTo>
                    <a:pt x="7467600" y="0"/>
                  </a:lnTo>
                  <a:lnTo>
                    <a:pt x="7467600" y="2349500"/>
                  </a:lnTo>
                  <a:lnTo>
                    <a:pt x="0" y="2349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18231" t="-60540" r="-19276" b="-27023"/>
              </a:stretch>
            </a:blipFill>
            <a:ln w="571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62940" y="5143500"/>
            <a:ext cx="4945838" cy="4011744"/>
            <a:chOff x="0" y="0"/>
            <a:chExt cx="6594451" cy="5348992"/>
          </a:xfrm>
        </p:grpSpPr>
        <p:grpSp>
          <p:nvGrpSpPr>
            <p:cNvPr id="17" name="Group 17"/>
            <p:cNvGrpSpPr/>
            <p:nvPr/>
          </p:nvGrpSpPr>
          <p:grpSpPr>
            <a:xfrm>
              <a:off x="147362" y="138935"/>
              <a:ext cx="6447089" cy="5210057"/>
              <a:chOff x="0" y="0"/>
              <a:chExt cx="1755637" cy="14187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55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1755637" h="1418775">
                    <a:moveTo>
                      <a:pt x="25042" y="0"/>
                    </a:moveTo>
                    <a:lnTo>
                      <a:pt x="1730594" y="0"/>
                    </a:lnTo>
                    <a:cubicBezTo>
                      <a:pt x="1744425" y="0"/>
                      <a:pt x="1755637" y="11212"/>
                      <a:pt x="1755637" y="25042"/>
                    </a:cubicBezTo>
                    <a:lnTo>
                      <a:pt x="1755637" y="1393732"/>
                    </a:lnTo>
                    <a:cubicBezTo>
                      <a:pt x="1755637" y="1400374"/>
                      <a:pt x="1752998" y="1406744"/>
                      <a:pt x="1748302" y="1411440"/>
                    </a:cubicBezTo>
                    <a:cubicBezTo>
                      <a:pt x="1743606" y="1416136"/>
                      <a:pt x="1737236" y="1418775"/>
                      <a:pt x="1730594" y="1418775"/>
                    </a:cubicBezTo>
                    <a:lnTo>
                      <a:pt x="25042" y="1418775"/>
                    </a:lnTo>
                    <a:cubicBezTo>
                      <a:pt x="18401" y="1418775"/>
                      <a:pt x="12031" y="1416136"/>
                      <a:pt x="7335" y="1411440"/>
                    </a:cubicBezTo>
                    <a:cubicBezTo>
                      <a:pt x="2638" y="1406744"/>
                      <a:pt x="0" y="1400374"/>
                      <a:pt x="0" y="1393732"/>
                    </a:cubicBezTo>
                    <a:lnTo>
                      <a:pt x="0" y="25042"/>
                    </a:lnTo>
                    <a:cubicBezTo>
                      <a:pt x="0" y="18401"/>
                      <a:pt x="2638" y="12031"/>
                      <a:pt x="7335" y="7335"/>
                    </a:cubicBezTo>
                    <a:cubicBezTo>
                      <a:pt x="12031" y="2638"/>
                      <a:pt x="18401" y="0"/>
                      <a:pt x="25042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755637" cy="1456875"/>
              </a:xfrm>
              <a:prstGeom prst="rect">
                <a:avLst/>
              </a:prstGeom>
            </p:spPr>
            <p:txBody>
              <a:bodyPr lIns="47120" tIns="47120" rIns="47120" bIns="4712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6447089" cy="5210057"/>
              <a:chOff x="0" y="0"/>
              <a:chExt cx="1755637" cy="141877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55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1755637" h="1418775">
                    <a:moveTo>
                      <a:pt x="25042" y="0"/>
                    </a:moveTo>
                    <a:lnTo>
                      <a:pt x="1730594" y="0"/>
                    </a:lnTo>
                    <a:cubicBezTo>
                      <a:pt x="1744425" y="0"/>
                      <a:pt x="1755637" y="11212"/>
                      <a:pt x="1755637" y="25042"/>
                    </a:cubicBezTo>
                    <a:lnTo>
                      <a:pt x="1755637" y="1393732"/>
                    </a:lnTo>
                    <a:cubicBezTo>
                      <a:pt x="1755637" y="1400374"/>
                      <a:pt x="1752998" y="1406744"/>
                      <a:pt x="1748302" y="1411440"/>
                    </a:cubicBezTo>
                    <a:cubicBezTo>
                      <a:pt x="1743606" y="1416136"/>
                      <a:pt x="1737236" y="1418775"/>
                      <a:pt x="1730594" y="1418775"/>
                    </a:cubicBezTo>
                    <a:lnTo>
                      <a:pt x="25042" y="1418775"/>
                    </a:lnTo>
                    <a:cubicBezTo>
                      <a:pt x="18401" y="1418775"/>
                      <a:pt x="12031" y="1416136"/>
                      <a:pt x="7335" y="1411440"/>
                    </a:cubicBezTo>
                    <a:cubicBezTo>
                      <a:pt x="2638" y="1406744"/>
                      <a:pt x="0" y="1400374"/>
                      <a:pt x="0" y="1393732"/>
                    </a:cubicBezTo>
                    <a:lnTo>
                      <a:pt x="0" y="25042"/>
                    </a:lnTo>
                    <a:cubicBezTo>
                      <a:pt x="0" y="18401"/>
                      <a:pt x="2638" y="12031"/>
                      <a:pt x="7335" y="7335"/>
                    </a:cubicBezTo>
                    <a:cubicBezTo>
                      <a:pt x="12031" y="2638"/>
                      <a:pt x="18401" y="0"/>
                      <a:pt x="2504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755637" cy="1456875"/>
              </a:xfrm>
              <a:prstGeom prst="rect">
                <a:avLst/>
              </a:prstGeom>
            </p:spPr>
            <p:txBody>
              <a:bodyPr lIns="47120" tIns="47120" rIns="47120" bIns="4712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99698" y="235703"/>
              <a:ext cx="5995056" cy="47918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43"/>
                </a:lnSpc>
              </a:pPr>
              <a:r>
                <a:rPr lang="en-US" sz="2762">
                  <a:solidFill>
                    <a:srgbClr val="2A245E"/>
                  </a:solidFill>
                  <a:latin typeface="Balsamiq Sans Bold"/>
                </a:rPr>
                <a:t>Nessa fase precisa ler um input, adicionar 5 a ele, e então fazer a saída desse valor.</a:t>
              </a:r>
            </a:p>
            <a:p>
              <a:pPr algn="l">
                <a:lnSpc>
                  <a:spcPts val="4143"/>
                </a:lnSpc>
              </a:pPr>
              <a:r>
                <a:rPr lang="en-US" sz="2762">
                  <a:solidFill>
                    <a:srgbClr val="2A245E"/>
                  </a:solidFill>
                  <a:latin typeface="Balsamiq Sans Bold"/>
                </a:rPr>
                <a:t>Isso foi realizado pelos seguintes passos:</a:t>
              </a:r>
            </a:p>
            <a:p>
              <a:pPr marL="0" lvl="0" indent="0" algn="l">
                <a:lnSpc>
                  <a:spcPts val="4143"/>
                </a:lnSpc>
                <a:spcBef>
                  <a:spcPct val="0"/>
                </a:spcBef>
              </a:pPr>
              <a:endParaRPr lang="en-US" sz="2762">
                <a:solidFill>
                  <a:srgbClr val="2A245E"/>
                </a:solidFill>
                <a:latin typeface="Balsamiq Sans Bold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25540" y="5143500"/>
            <a:ext cx="4945838" cy="4011744"/>
            <a:chOff x="0" y="0"/>
            <a:chExt cx="6594451" cy="5348992"/>
          </a:xfrm>
        </p:grpSpPr>
        <p:grpSp>
          <p:nvGrpSpPr>
            <p:cNvPr id="25" name="Group 25"/>
            <p:cNvGrpSpPr/>
            <p:nvPr/>
          </p:nvGrpSpPr>
          <p:grpSpPr>
            <a:xfrm>
              <a:off x="147362" y="138935"/>
              <a:ext cx="6447089" cy="5210057"/>
              <a:chOff x="0" y="0"/>
              <a:chExt cx="1755637" cy="1418775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755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1755637" h="1418775">
                    <a:moveTo>
                      <a:pt x="25042" y="0"/>
                    </a:moveTo>
                    <a:lnTo>
                      <a:pt x="1730594" y="0"/>
                    </a:lnTo>
                    <a:cubicBezTo>
                      <a:pt x="1744425" y="0"/>
                      <a:pt x="1755637" y="11212"/>
                      <a:pt x="1755637" y="25042"/>
                    </a:cubicBezTo>
                    <a:lnTo>
                      <a:pt x="1755637" y="1393732"/>
                    </a:lnTo>
                    <a:cubicBezTo>
                      <a:pt x="1755637" y="1400374"/>
                      <a:pt x="1752998" y="1406744"/>
                      <a:pt x="1748302" y="1411440"/>
                    </a:cubicBezTo>
                    <a:cubicBezTo>
                      <a:pt x="1743606" y="1416136"/>
                      <a:pt x="1737236" y="1418775"/>
                      <a:pt x="1730594" y="1418775"/>
                    </a:cubicBezTo>
                    <a:lnTo>
                      <a:pt x="25042" y="1418775"/>
                    </a:lnTo>
                    <a:cubicBezTo>
                      <a:pt x="18401" y="1418775"/>
                      <a:pt x="12031" y="1416136"/>
                      <a:pt x="7335" y="1411440"/>
                    </a:cubicBezTo>
                    <a:cubicBezTo>
                      <a:pt x="2638" y="1406744"/>
                      <a:pt x="0" y="1400374"/>
                      <a:pt x="0" y="1393732"/>
                    </a:cubicBezTo>
                    <a:lnTo>
                      <a:pt x="0" y="25042"/>
                    </a:lnTo>
                    <a:cubicBezTo>
                      <a:pt x="0" y="18401"/>
                      <a:pt x="2638" y="12031"/>
                      <a:pt x="7335" y="7335"/>
                    </a:cubicBezTo>
                    <a:cubicBezTo>
                      <a:pt x="12031" y="2638"/>
                      <a:pt x="18401" y="0"/>
                      <a:pt x="25042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1755637" cy="1456875"/>
              </a:xfrm>
              <a:prstGeom prst="rect">
                <a:avLst/>
              </a:prstGeom>
            </p:spPr>
            <p:txBody>
              <a:bodyPr lIns="47120" tIns="47120" rIns="47120" bIns="4712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6447089" cy="5210057"/>
              <a:chOff x="0" y="0"/>
              <a:chExt cx="1755637" cy="1418775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755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1755637" h="1418775">
                    <a:moveTo>
                      <a:pt x="25042" y="0"/>
                    </a:moveTo>
                    <a:lnTo>
                      <a:pt x="1730594" y="0"/>
                    </a:lnTo>
                    <a:cubicBezTo>
                      <a:pt x="1744425" y="0"/>
                      <a:pt x="1755637" y="11212"/>
                      <a:pt x="1755637" y="25042"/>
                    </a:cubicBezTo>
                    <a:lnTo>
                      <a:pt x="1755637" y="1393732"/>
                    </a:lnTo>
                    <a:cubicBezTo>
                      <a:pt x="1755637" y="1400374"/>
                      <a:pt x="1752998" y="1406744"/>
                      <a:pt x="1748302" y="1411440"/>
                    </a:cubicBezTo>
                    <a:cubicBezTo>
                      <a:pt x="1743606" y="1416136"/>
                      <a:pt x="1737236" y="1418775"/>
                      <a:pt x="1730594" y="1418775"/>
                    </a:cubicBezTo>
                    <a:lnTo>
                      <a:pt x="25042" y="1418775"/>
                    </a:lnTo>
                    <a:cubicBezTo>
                      <a:pt x="18401" y="1418775"/>
                      <a:pt x="12031" y="1416136"/>
                      <a:pt x="7335" y="1411440"/>
                    </a:cubicBezTo>
                    <a:cubicBezTo>
                      <a:pt x="2638" y="1406744"/>
                      <a:pt x="0" y="1400374"/>
                      <a:pt x="0" y="1393732"/>
                    </a:cubicBezTo>
                    <a:lnTo>
                      <a:pt x="0" y="25042"/>
                    </a:lnTo>
                    <a:cubicBezTo>
                      <a:pt x="0" y="18401"/>
                      <a:pt x="2638" y="12031"/>
                      <a:pt x="7335" y="7335"/>
                    </a:cubicBezTo>
                    <a:cubicBezTo>
                      <a:pt x="12031" y="2638"/>
                      <a:pt x="18401" y="0"/>
                      <a:pt x="2504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1755637" cy="1456875"/>
              </a:xfrm>
              <a:prstGeom prst="rect">
                <a:avLst/>
              </a:prstGeom>
            </p:spPr>
            <p:txBody>
              <a:bodyPr lIns="47120" tIns="47120" rIns="47120" bIns="4712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31" name="TextBox 31"/>
          <p:cNvSpPr txBox="1"/>
          <p:nvPr/>
        </p:nvSpPr>
        <p:spPr>
          <a:xfrm>
            <a:off x="6225540" y="5292949"/>
            <a:ext cx="4660105" cy="3636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A245E"/>
                </a:solidFill>
                <a:latin typeface="Balsamiq Sans Bold"/>
              </a:rPr>
              <a:t>Copiar o input para a registradora 1</a:t>
            </a:r>
          </a:p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A245E"/>
                </a:solidFill>
                <a:latin typeface="Balsamiq Sans Bold"/>
              </a:rPr>
              <a:t>Colocar o valor imediato 5(na registradora 0).</a:t>
            </a:r>
          </a:p>
          <a:p>
            <a:pPr marL="604518" lvl="1" indent="-302259" algn="l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2A245E"/>
                </a:solidFill>
                <a:latin typeface="Balsamiq Sans Bold"/>
              </a:rPr>
              <a:t>Copiar o valor da registradora 0 para a registradora 2.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1790503" y="5143500"/>
            <a:ext cx="4945838" cy="4011744"/>
            <a:chOff x="0" y="0"/>
            <a:chExt cx="6594451" cy="5348992"/>
          </a:xfrm>
        </p:grpSpPr>
        <p:grpSp>
          <p:nvGrpSpPr>
            <p:cNvPr id="33" name="Group 33"/>
            <p:cNvGrpSpPr/>
            <p:nvPr/>
          </p:nvGrpSpPr>
          <p:grpSpPr>
            <a:xfrm>
              <a:off x="147362" y="138935"/>
              <a:ext cx="6447089" cy="5210057"/>
              <a:chOff x="0" y="0"/>
              <a:chExt cx="1755637" cy="141877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755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1755637" h="1418775">
                    <a:moveTo>
                      <a:pt x="25042" y="0"/>
                    </a:moveTo>
                    <a:lnTo>
                      <a:pt x="1730594" y="0"/>
                    </a:lnTo>
                    <a:cubicBezTo>
                      <a:pt x="1744425" y="0"/>
                      <a:pt x="1755637" y="11212"/>
                      <a:pt x="1755637" y="25042"/>
                    </a:cubicBezTo>
                    <a:lnTo>
                      <a:pt x="1755637" y="1393732"/>
                    </a:lnTo>
                    <a:cubicBezTo>
                      <a:pt x="1755637" y="1400374"/>
                      <a:pt x="1752998" y="1406744"/>
                      <a:pt x="1748302" y="1411440"/>
                    </a:cubicBezTo>
                    <a:cubicBezTo>
                      <a:pt x="1743606" y="1416136"/>
                      <a:pt x="1737236" y="1418775"/>
                      <a:pt x="1730594" y="1418775"/>
                    </a:cubicBezTo>
                    <a:lnTo>
                      <a:pt x="25042" y="1418775"/>
                    </a:lnTo>
                    <a:cubicBezTo>
                      <a:pt x="18401" y="1418775"/>
                      <a:pt x="12031" y="1416136"/>
                      <a:pt x="7335" y="1411440"/>
                    </a:cubicBezTo>
                    <a:cubicBezTo>
                      <a:pt x="2638" y="1406744"/>
                      <a:pt x="0" y="1400374"/>
                      <a:pt x="0" y="1393732"/>
                    </a:cubicBezTo>
                    <a:lnTo>
                      <a:pt x="0" y="25042"/>
                    </a:lnTo>
                    <a:cubicBezTo>
                      <a:pt x="0" y="18401"/>
                      <a:pt x="2638" y="12031"/>
                      <a:pt x="7335" y="7335"/>
                    </a:cubicBezTo>
                    <a:cubicBezTo>
                      <a:pt x="12031" y="2638"/>
                      <a:pt x="18401" y="0"/>
                      <a:pt x="25042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1755637" cy="1456875"/>
              </a:xfrm>
              <a:prstGeom prst="rect">
                <a:avLst/>
              </a:prstGeom>
            </p:spPr>
            <p:txBody>
              <a:bodyPr lIns="47120" tIns="47120" rIns="47120" bIns="4712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0" y="0"/>
              <a:ext cx="6447089" cy="5210057"/>
              <a:chOff x="0" y="0"/>
              <a:chExt cx="1755637" cy="141877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755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1755637" h="1418775">
                    <a:moveTo>
                      <a:pt x="25042" y="0"/>
                    </a:moveTo>
                    <a:lnTo>
                      <a:pt x="1730594" y="0"/>
                    </a:lnTo>
                    <a:cubicBezTo>
                      <a:pt x="1744425" y="0"/>
                      <a:pt x="1755637" y="11212"/>
                      <a:pt x="1755637" y="25042"/>
                    </a:cubicBezTo>
                    <a:lnTo>
                      <a:pt x="1755637" y="1393732"/>
                    </a:lnTo>
                    <a:cubicBezTo>
                      <a:pt x="1755637" y="1400374"/>
                      <a:pt x="1752998" y="1406744"/>
                      <a:pt x="1748302" y="1411440"/>
                    </a:cubicBezTo>
                    <a:cubicBezTo>
                      <a:pt x="1743606" y="1416136"/>
                      <a:pt x="1737236" y="1418775"/>
                      <a:pt x="1730594" y="1418775"/>
                    </a:cubicBezTo>
                    <a:lnTo>
                      <a:pt x="25042" y="1418775"/>
                    </a:lnTo>
                    <a:cubicBezTo>
                      <a:pt x="18401" y="1418775"/>
                      <a:pt x="12031" y="1416136"/>
                      <a:pt x="7335" y="1411440"/>
                    </a:cubicBezTo>
                    <a:cubicBezTo>
                      <a:pt x="2638" y="1406744"/>
                      <a:pt x="0" y="1400374"/>
                      <a:pt x="0" y="1393732"/>
                    </a:cubicBezTo>
                    <a:lnTo>
                      <a:pt x="0" y="25042"/>
                    </a:lnTo>
                    <a:cubicBezTo>
                      <a:pt x="0" y="18401"/>
                      <a:pt x="2638" y="12031"/>
                      <a:pt x="7335" y="7335"/>
                    </a:cubicBezTo>
                    <a:cubicBezTo>
                      <a:pt x="12031" y="2638"/>
                      <a:pt x="18401" y="0"/>
                      <a:pt x="2504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8" name="TextBox 38"/>
              <p:cNvSpPr txBox="1"/>
              <p:nvPr/>
            </p:nvSpPr>
            <p:spPr>
              <a:xfrm>
                <a:off x="0" y="-38100"/>
                <a:ext cx="1755637" cy="1456875"/>
              </a:xfrm>
              <a:prstGeom prst="rect">
                <a:avLst/>
              </a:prstGeom>
            </p:spPr>
            <p:txBody>
              <a:bodyPr lIns="47120" tIns="47120" rIns="47120" bIns="4712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</p:grpSp>
      <p:sp>
        <p:nvSpPr>
          <p:cNvPr id="39" name="TextBox 39"/>
          <p:cNvSpPr txBox="1"/>
          <p:nvPr/>
        </p:nvSpPr>
        <p:spPr>
          <a:xfrm>
            <a:off x="11790503" y="5214845"/>
            <a:ext cx="4802972" cy="371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245E"/>
                </a:solidFill>
                <a:latin typeface="Balsamiq Sans Bold"/>
              </a:rPr>
              <a:t>Somar(os inputs são as registradoras 1 e 2).</a:t>
            </a: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245E"/>
                </a:solidFill>
                <a:latin typeface="Balsamiq Sans Bold"/>
              </a:rPr>
              <a:t>Copiar o resultado da soma(Registradora 3) para a registradora 0.</a:t>
            </a:r>
          </a:p>
          <a:p>
            <a:pPr marL="539749" lvl="1" indent="-269875" algn="l">
              <a:lnSpc>
                <a:spcPts val="3749"/>
              </a:lnSpc>
              <a:buFont typeface="Arial"/>
              <a:buChar char="•"/>
            </a:pPr>
            <a:r>
              <a:rPr lang="en-US" sz="2499">
                <a:solidFill>
                  <a:srgbClr val="2A245E"/>
                </a:solidFill>
                <a:latin typeface="Balsamiq Sans Bold"/>
              </a:rPr>
              <a:t>Fazer a saída do resultado(registradora 0 para output)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44" name="TextBox 44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Erick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  <p:sndAc>
          <p:stSnd>
            <p:snd r:embed="rId2" name="push.wav"/>
          </p:stSnd>
        </p:sndAc>
      </p:transition>
    </mc:Choice>
    <mc:Fallback>
      <p:transition spd="slow">
        <p:push dir="u"/>
        <p:sndAc>
          <p:stSnd>
            <p:snd r:embed="rId2" name="push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7452" y="1164642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6435574" y="3654178"/>
            <a:ext cx="8804426" cy="4365349"/>
          </a:xfrm>
          <a:custGeom>
            <a:avLst/>
            <a:gdLst/>
            <a:ahLst/>
            <a:cxnLst/>
            <a:rect l="l" t="t" r="r" b="b"/>
            <a:pathLst>
              <a:path w="8804426" h="4365349">
                <a:moveTo>
                  <a:pt x="0" y="0"/>
                </a:moveTo>
                <a:lnTo>
                  <a:pt x="8804426" y="0"/>
                </a:lnTo>
                <a:lnTo>
                  <a:pt x="8804426" y="4365349"/>
                </a:lnTo>
                <a:lnTo>
                  <a:pt x="0" y="4365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632" r="-8121" b="-632"/>
            </a:stretch>
          </a:blipFill>
          <a:ln cap="rnd">
            <a:noFill/>
            <a:prstDash val="solid"/>
            <a:round/>
          </a:ln>
        </p:spPr>
        <p:txBody>
          <a:bodyPr/>
          <a:lstStyle/>
          <a:p>
            <a:endParaRPr lang="en-GB"/>
          </a:p>
        </p:txBody>
      </p:sp>
      <p:grpSp>
        <p:nvGrpSpPr>
          <p:cNvPr id="15" name="Group 15"/>
          <p:cNvGrpSpPr/>
          <p:nvPr/>
        </p:nvGrpSpPr>
        <p:grpSpPr>
          <a:xfrm>
            <a:off x="4451985" y="5302568"/>
            <a:ext cx="1336358" cy="1087755"/>
            <a:chOff x="0" y="0"/>
            <a:chExt cx="1781810" cy="1450340"/>
          </a:xfrm>
        </p:grpSpPr>
        <p:sp>
          <p:nvSpPr>
            <p:cNvPr id="16" name="Freeform 16"/>
            <p:cNvSpPr/>
            <p:nvPr/>
          </p:nvSpPr>
          <p:spPr>
            <a:xfrm>
              <a:off x="46990" y="-12700"/>
              <a:ext cx="1689100" cy="1452880"/>
            </a:xfrm>
            <a:custGeom>
              <a:avLst/>
              <a:gdLst/>
              <a:ahLst/>
              <a:cxnLst/>
              <a:rect l="l" t="t" r="r" b="b"/>
              <a:pathLst>
                <a:path w="1689100" h="1452880">
                  <a:moveTo>
                    <a:pt x="1492250" y="1332230"/>
                  </a:moveTo>
                  <a:cubicBezTo>
                    <a:pt x="1301750" y="1386840"/>
                    <a:pt x="1178560" y="1452880"/>
                    <a:pt x="1104900" y="1412240"/>
                  </a:cubicBezTo>
                  <a:cubicBezTo>
                    <a:pt x="1000760" y="1356360"/>
                    <a:pt x="895350" y="1065530"/>
                    <a:pt x="885190" y="927100"/>
                  </a:cubicBezTo>
                  <a:cubicBezTo>
                    <a:pt x="876300" y="825500"/>
                    <a:pt x="908050" y="676910"/>
                    <a:pt x="958850" y="659130"/>
                  </a:cubicBezTo>
                  <a:cubicBezTo>
                    <a:pt x="1008380" y="641350"/>
                    <a:pt x="1162050" y="745490"/>
                    <a:pt x="1183640" y="816610"/>
                  </a:cubicBezTo>
                  <a:cubicBezTo>
                    <a:pt x="1206500" y="892810"/>
                    <a:pt x="1134110" y="1040130"/>
                    <a:pt x="1065530" y="1109980"/>
                  </a:cubicBezTo>
                  <a:cubicBezTo>
                    <a:pt x="995680" y="1182370"/>
                    <a:pt x="866140" y="1212850"/>
                    <a:pt x="762000" y="1239520"/>
                  </a:cubicBezTo>
                  <a:cubicBezTo>
                    <a:pt x="661670" y="1266190"/>
                    <a:pt x="558800" y="1285240"/>
                    <a:pt x="452120" y="1272540"/>
                  </a:cubicBezTo>
                  <a:cubicBezTo>
                    <a:pt x="328930" y="1256030"/>
                    <a:pt x="139700" y="1210310"/>
                    <a:pt x="67310" y="1129030"/>
                  </a:cubicBezTo>
                  <a:cubicBezTo>
                    <a:pt x="8890" y="1062990"/>
                    <a:pt x="6350" y="949960"/>
                    <a:pt x="3810" y="859790"/>
                  </a:cubicBezTo>
                  <a:cubicBezTo>
                    <a:pt x="0" y="770890"/>
                    <a:pt x="8890" y="673100"/>
                    <a:pt x="49530" y="591820"/>
                  </a:cubicBezTo>
                  <a:cubicBezTo>
                    <a:pt x="93980" y="504190"/>
                    <a:pt x="185420" y="410210"/>
                    <a:pt x="273050" y="359410"/>
                  </a:cubicBezTo>
                  <a:cubicBezTo>
                    <a:pt x="356870" y="309880"/>
                    <a:pt x="463550" y="295910"/>
                    <a:pt x="558800" y="281940"/>
                  </a:cubicBezTo>
                  <a:cubicBezTo>
                    <a:pt x="650240" y="270510"/>
                    <a:pt x="740410" y="290830"/>
                    <a:pt x="831850" y="279400"/>
                  </a:cubicBezTo>
                  <a:cubicBezTo>
                    <a:pt x="925830" y="269240"/>
                    <a:pt x="1032510" y="242570"/>
                    <a:pt x="1113790" y="217170"/>
                  </a:cubicBezTo>
                  <a:cubicBezTo>
                    <a:pt x="1178560" y="195580"/>
                    <a:pt x="1236980" y="156210"/>
                    <a:pt x="1282700" y="143510"/>
                  </a:cubicBezTo>
                  <a:cubicBezTo>
                    <a:pt x="1313180" y="135890"/>
                    <a:pt x="1329690" y="133350"/>
                    <a:pt x="1358900" y="134620"/>
                  </a:cubicBezTo>
                  <a:cubicBezTo>
                    <a:pt x="1399540" y="138430"/>
                    <a:pt x="1461770" y="149860"/>
                    <a:pt x="1504950" y="172720"/>
                  </a:cubicBezTo>
                  <a:cubicBezTo>
                    <a:pt x="1548130" y="195580"/>
                    <a:pt x="1590040" y="233680"/>
                    <a:pt x="1617980" y="274320"/>
                  </a:cubicBezTo>
                  <a:cubicBezTo>
                    <a:pt x="1644650" y="314960"/>
                    <a:pt x="1663700" y="374650"/>
                    <a:pt x="1670050" y="415290"/>
                  </a:cubicBezTo>
                  <a:cubicBezTo>
                    <a:pt x="1675130" y="444500"/>
                    <a:pt x="1675130" y="463550"/>
                    <a:pt x="1670050" y="491490"/>
                  </a:cubicBezTo>
                  <a:cubicBezTo>
                    <a:pt x="1661160" y="532130"/>
                    <a:pt x="1643380" y="593090"/>
                    <a:pt x="1614170" y="632460"/>
                  </a:cubicBezTo>
                  <a:cubicBezTo>
                    <a:pt x="1586230" y="673100"/>
                    <a:pt x="1554480" y="720090"/>
                    <a:pt x="1501140" y="732790"/>
                  </a:cubicBezTo>
                  <a:cubicBezTo>
                    <a:pt x="1410970" y="751840"/>
                    <a:pt x="1223010" y="619760"/>
                    <a:pt x="1103630" y="621030"/>
                  </a:cubicBezTo>
                  <a:cubicBezTo>
                    <a:pt x="1004570" y="622300"/>
                    <a:pt x="937260" y="687070"/>
                    <a:pt x="835660" y="703580"/>
                  </a:cubicBezTo>
                  <a:cubicBezTo>
                    <a:pt x="707390" y="722630"/>
                    <a:pt x="488950" y="712470"/>
                    <a:pt x="393700" y="704850"/>
                  </a:cubicBezTo>
                  <a:cubicBezTo>
                    <a:pt x="346710" y="701040"/>
                    <a:pt x="323850" y="698500"/>
                    <a:pt x="290830" y="688340"/>
                  </a:cubicBezTo>
                  <a:cubicBezTo>
                    <a:pt x="259080" y="676910"/>
                    <a:pt x="226060" y="660400"/>
                    <a:pt x="199390" y="638810"/>
                  </a:cubicBezTo>
                  <a:cubicBezTo>
                    <a:pt x="172720" y="618490"/>
                    <a:pt x="147320" y="591820"/>
                    <a:pt x="128270" y="563880"/>
                  </a:cubicBezTo>
                  <a:cubicBezTo>
                    <a:pt x="109220" y="535940"/>
                    <a:pt x="93980" y="502920"/>
                    <a:pt x="85090" y="469900"/>
                  </a:cubicBezTo>
                  <a:cubicBezTo>
                    <a:pt x="74930" y="436880"/>
                    <a:pt x="71120" y="401320"/>
                    <a:pt x="73660" y="367030"/>
                  </a:cubicBezTo>
                  <a:cubicBezTo>
                    <a:pt x="74930" y="332740"/>
                    <a:pt x="82550" y="297180"/>
                    <a:pt x="95250" y="265430"/>
                  </a:cubicBezTo>
                  <a:cubicBezTo>
                    <a:pt x="107950" y="233680"/>
                    <a:pt x="127000" y="203200"/>
                    <a:pt x="148590" y="176530"/>
                  </a:cubicBezTo>
                  <a:cubicBezTo>
                    <a:pt x="171450" y="151130"/>
                    <a:pt x="199390" y="127000"/>
                    <a:pt x="228600" y="109220"/>
                  </a:cubicBezTo>
                  <a:cubicBezTo>
                    <a:pt x="257810" y="92710"/>
                    <a:pt x="290830" y="78740"/>
                    <a:pt x="325120" y="71120"/>
                  </a:cubicBezTo>
                  <a:cubicBezTo>
                    <a:pt x="358140" y="63500"/>
                    <a:pt x="393700" y="62230"/>
                    <a:pt x="427990" y="66040"/>
                  </a:cubicBezTo>
                  <a:cubicBezTo>
                    <a:pt x="462280" y="69850"/>
                    <a:pt x="496570" y="78740"/>
                    <a:pt x="528320" y="93980"/>
                  </a:cubicBezTo>
                  <a:cubicBezTo>
                    <a:pt x="558800" y="107950"/>
                    <a:pt x="589280" y="128270"/>
                    <a:pt x="613410" y="151130"/>
                  </a:cubicBezTo>
                  <a:cubicBezTo>
                    <a:pt x="638810" y="175260"/>
                    <a:pt x="660400" y="204470"/>
                    <a:pt x="676910" y="233680"/>
                  </a:cubicBezTo>
                  <a:cubicBezTo>
                    <a:pt x="692150" y="264160"/>
                    <a:pt x="703580" y="298450"/>
                    <a:pt x="709930" y="332740"/>
                  </a:cubicBezTo>
                  <a:cubicBezTo>
                    <a:pt x="715010" y="365760"/>
                    <a:pt x="715010" y="402590"/>
                    <a:pt x="709930" y="435610"/>
                  </a:cubicBezTo>
                  <a:cubicBezTo>
                    <a:pt x="703580" y="469900"/>
                    <a:pt x="692150" y="504190"/>
                    <a:pt x="676910" y="534670"/>
                  </a:cubicBezTo>
                  <a:cubicBezTo>
                    <a:pt x="660400" y="565150"/>
                    <a:pt x="638810" y="593090"/>
                    <a:pt x="613410" y="617220"/>
                  </a:cubicBezTo>
                  <a:cubicBezTo>
                    <a:pt x="589280" y="640080"/>
                    <a:pt x="558800" y="660400"/>
                    <a:pt x="528320" y="675640"/>
                  </a:cubicBezTo>
                  <a:cubicBezTo>
                    <a:pt x="496570" y="689610"/>
                    <a:pt x="462280" y="699770"/>
                    <a:pt x="427990" y="702310"/>
                  </a:cubicBezTo>
                  <a:cubicBezTo>
                    <a:pt x="393700" y="706120"/>
                    <a:pt x="358140" y="704850"/>
                    <a:pt x="323850" y="697230"/>
                  </a:cubicBezTo>
                  <a:cubicBezTo>
                    <a:pt x="290830" y="689610"/>
                    <a:pt x="257810" y="676910"/>
                    <a:pt x="228600" y="659130"/>
                  </a:cubicBezTo>
                  <a:cubicBezTo>
                    <a:pt x="199390" y="641350"/>
                    <a:pt x="171450" y="617220"/>
                    <a:pt x="148590" y="591820"/>
                  </a:cubicBezTo>
                  <a:cubicBezTo>
                    <a:pt x="127000" y="565150"/>
                    <a:pt x="107950" y="534670"/>
                    <a:pt x="95250" y="502920"/>
                  </a:cubicBezTo>
                  <a:cubicBezTo>
                    <a:pt x="82550" y="471170"/>
                    <a:pt x="74930" y="435610"/>
                    <a:pt x="73660" y="401320"/>
                  </a:cubicBezTo>
                  <a:cubicBezTo>
                    <a:pt x="71120" y="367030"/>
                    <a:pt x="74930" y="331470"/>
                    <a:pt x="85090" y="298450"/>
                  </a:cubicBezTo>
                  <a:cubicBezTo>
                    <a:pt x="93980" y="265430"/>
                    <a:pt x="109220" y="232410"/>
                    <a:pt x="128270" y="204470"/>
                  </a:cubicBezTo>
                  <a:cubicBezTo>
                    <a:pt x="147320" y="176530"/>
                    <a:pt x="172720" y="149860"/>
                    <a:pt x="199390" y="129540"/>
                  </a:cubicBezTo>
                  <a:cubicBezTo>
                    <a:pt x="227330" y="109220"/>
                    <a:pt x="259080" y="91440"/>
                    <a:pt x="290830" y="81280"/>
                  </a:cubicBezTo>
                  <a:cubicBezTo>
                    <a:pt x="323850" y="69850"/>
                    <a:pt x="341630" y="67310"/>
                    <a:pt x="393700" y="63500"/>
                  </a:cubicBezTo>
                  <a:cubicBezTo>
                    <a:pt x="551180" y="52070"/>
                    <a:pt x="1153160" y="0"/>
                    <a:pt x="1360170" y="74930"/>
                  </a:cubicBezTo>
                  <a:cubicBezTo>
                    <a:pt x="1479550" y="119380"/>
                    <a:pt x="1615440" y="255270"/>
                    <a:pt x="1604010" y="276860"/>
                  </a:cubicBezTo>
                  <a:cubicBezTo>
                    <a:pt x="1592580" y="299720"/>
                    <a:pt x="1212850" y="194310"/>
                    <a:pt x="1211580" y="170180"/>
                  </a:cubicBezTo>
                  <a:cubicBezTo>
                    <a:pt x="1211580" y="158750"/>
                    <a:pt x="1254760" y="148590"/>
                    <a:pt x="1282700" y="143510"/>
                  </a:cubicBezTo>
                  <a:cubicBezTo>
                    <a:pt x="1323340" y="135890"/>
                    <a:pt x="1386840" y="133350"/>
                    <a:pt x="1433830" y="144780"/>
                  </a:cubicBezTo>
                  <a:cubicBezTo>
                    <a:pt x="1482090" y="157480"/>
                    <a:pt x="1531620" y="184150"/>
                    <a:pt x="1567180" y="215900"/>
                  </a:cubicBezTo>
                  <a:cubicBezTo>
                    <a:pt x="1604010" y="248920"/>
                    <a:pt x="1635760" y="295910"/>
                    <a:pt x="1652270" y="341630"/>
                  </a:cubicBezTo>
                  <a:cubicBezTo>
                    <a:pt x="1670050" y="387350"/>
                    <a:pt x="1676400" y="443230"/>
                    <a:pt x="1670050" y="491490"/>
                  </a:cubicBezTo>
                  <a:cubicBezTo>
                    <a:pt x="1663700" y="541020"/>
                    <a:pt x="1643380" y="593090"/>
                    <a:pt x="1614170" y="632460"/>
                  </a:cubicBezTo>
                  <a:cubicBezTo>
                    <a:pt x="1586230" y="673100"/>
                    <a:pt x="1555750" y="702310"/>
                    <a:pt x="1501140" y="732790"/>
                  </a:cubicBezTo>
                  <a:cubicBezTo>
                    <a:pt x="1407160" y="783590"/>
                    <a:pt x="1200150" y="828040"/>
                    <a:pt x="1073150" y="857250"/>
                  </a:cubicBezTo>
                  <a:cubicBezTo>
                    <a:pt x="974090" y="880110"/>
                    <a:pt x="885190" y="925830"/>
                    <a:pt x="805180" y="905510"/>
                  </a:cubicBezTo>
                  <a:cubicBezTo>
                    <a:pt x="723900" y="883920"/>
                    <a:pt x="595630" y="793750"/>
                    <a:pt x="591820" y="728980"/>
                  </a:cubicBezTo>
                  <a:cubicBezTo>
                    <a:pt x="588010" y="661670"/>
                    <a:pt x="731520" y="580390"/>
                    <a:pt x="806450" y="506730"/>
                  </a:cubicBezTo>
                  <a:cubicBezTo>
                    <a:pt x="885190" y="430530"/>
                    <a:pt x="955040" y="304800"/>
                    <a:pt x="1054100" y="279400"/>
                  </a:cubicBezTo>
                  <a:cubicBezTo>
                    <a:pt x="1158240" y="254000"/>
                    <a:pt x="1342390" y="294640"/>
                    <a:pt x="1422400" y="375920"/>
                  </a:cubicBezTo>
                  <a:cubicBezTo>
                    <a:pt x="1508760" y="461010"/>
                    <a:pt x="1534160" y="669290"/>
                    <a:pt x="1531620" y="797560"/>
                  </a:cubicBezTo>
                  <a:cubicBezTo>
                    <a:pt x="1529080" y="905510"/>
                    <a:pt x="1487170" y="1007110"/>
                    <a:pt x="1438910" y="1094740"/>
                  </a:cubicBezTo>
                  <a:cubicBezTo>
                    <a:pt x="1391920" y="1179830"/>
                    <a:pt x="1289050" y="1332230"/>
                    <a:pt x="1249680" y="1319530"/>
                  </a:cubicBezTo>
                  <a:cubicBezTo>
                    <a:pt x="1200150" y="1303020"/>
                    <a:pt x="1160780" y="922020"/>
                    <a:pt x="1216660" y="845820"/>
                  </a:cubicBezTo>
                  <a:cubicBezTo>
                    <a:pt x="1250950" y="798830"/>
                    <a:pt x="1355090" y="805180"/>
                    <a:pt x="1400810" y="801370"/>
                  </a:cubicBezTo>
                  <a:cubicBezTo>
                    <a:pt x="1428750" y="798830"/>
                    <a:pt x="1442720" y="800100"/>
                    <a:pt x="1466850" y="805180"/>
                  </a:cubicBezTo>
                  <a:cubicBezTo>
                    <a:pt x="1501140" y="814070"/>
                    <a:pt x="1555750" y="839470"/>
                    <a:pt x="1584960" y="859790"/>
                  </a:cubicBezTo>
                  <a:cubicBezTo>
                    <a:pt x="1605280" y="875030"/>
                    <a:pt x="1616710" y="886460"/>
                    <a:pt x="1630680" y="906780"/>
                  </a:cubicBezTo>
                  <a:cubicBezTo>
                    <a:pt x="1649730" y="935990"/>
                    <a:pt x="1675130" y="984250"/>
                    <a:pt x="1682750" y="1026160"/>
                  </a:cubicBezTo>
                  <a:cubicBezTo>
                    <a:pt x="1689100" y="1068070"/>
                    <a:pt x="1681480" y="1121410"/>
                    <a:pt x="1672590" y="1155700"/>
                  </a:cubicBezTo>
                  <a:cubicBezTo>
                    <a:pt x="1666240" y="1179830"/>
                    <a:pt x="1659890" y="1195070"/>
                    <a:pt x="1645920" y="1215390"/>
                  </a:cubicBezTo>
                  <a:cubicBezTo>
                    <a:pt x="1625600" y="1244600"/>
                    <a:pt x="1582420" y="1286510"/>
                    <a:pt x="1553210" y="1305560"/>
                  </a:cubicBezTo>
                  <a:cubicBezTo>
                    <a:pt x="1531620" y="1319530"/>
                    <a:pt x="1492250" y="1332230"/>
                    <a:pt x="1492250" y="1332230"/>
                  </a:cubicBezTo>
                </a:path>
              </a:pathLst>
            </a:custGeom>
            <a:solidFill>
              <a:srgbClr val="F4F6FC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420663" y="1400052"/>
            <a:ext cx="13801494" cy="1579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13"/>
              </a:lnSpc>
            </a:pPr>
            <a:r>
              <a:rPr lang="en-US" sz="9223">
                <a:solidFill>
                  <a:srgbClr val="000000"/>
                </a:solidFill>
                <a:latin typeface="HK Grotesk Bold"/>
              </a:rPr>
              <a:t>Camadas computacionais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904338" y="3644653"/>
            <a:ext cx="4152711" cy="4124325"/>
            <a:chOff x="0" y="0"/>
            <a:chExt cx="5536948" cy="5499100"/>
          </a:xfrm>
        </p:grpSpPr>
        <p:sp>
          <p:nvSpPr>
            <p:cNvPr id="19" name="Freeform 19"/>
            <p:cNvSpPr/>
            <p:nvPr/>
          </p:nvSpPr>
          <p:spPr>
            <a:xfrm>
              <a:off x="196164" y="12700"/>
              <a:ext cx="5057463" cy="5486400"/>
            </a:xfrm>
            <a:custGeom>
              <a:avLst/>
              <a:gdLst/>
              <a:ahLst/>
              <a:cxnLst/>
              <a:rect l="l" t="t" r="r" b="b"/>
              <a:pathLst>
                <a:path w="5057463" h="5486400">
                  <a:moveTo>
                    <a:pt x="0" y="0"/>
                  </a:moveTo>
                  <a:lnTo>
                    <a:pt x="5057463" y="0"/>
                  </a:lnTo>
                  <a:lnTo>
                    <a:pt x="5057463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0"/>
            <p:cNvSpPr/>
            <p:nvPr/>
          </p:nvSpPr>
          <p:spPr>
            <a:xfrm rot="-1549081">
              <a:off x="254257" y="2421523"/>
              <a:ext cx="1603202" cy="1535065"/>
            </a:xfrm>
            <a:custGeom>
              <a:avLst/>
              <a:gdLst/>
              <a:ahLst/>
              <a:cxnLst/>
              <a:rect l="l" t="t" r="r" b="b"/>
              <a:pathLst>
                <a:path w="1603202" h="1535065">
                  <a:moveTo>
                    <a:pt x="0" y="0"/>
                  </a:moveTo>
                  <a:lnTo>
                    <a:pt x="1603202" y="0"/>
                  </a:lnTo>
                  <a:lnTo>
                    <a:pt x="1603202" y="1535065"/>
                  </a:lnTo>
                  <a:lnTo>
                    <a:pt x="0" y="15350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882731" y="70840"/>
              <a:ext cx="1182703" cy="995621"/>
            </a:xfrm>
            <a:custGeom>
              <a:avLst/>
              <a:gdLst/>
              <a:ahLst/>
              <a:cxnLst/>
              <a:rect l="l" t="t" r="r" b="b"/>
              <a:pathLst>
                <a:path w="1182703" h="995621">
                  <a:moveTo>
                    <a:pt x="0" y="0"/>
                  </a:moveTo>
                  <a:lnTo>
                    <a:pt x="1182703" y="0"/>
                  </a:lnTo>
                  <a:lnTo>
                    <a:pt x="1182703" y="995621"/>
                  </a:lnTo>
                  <a:lnTo>
                    <a:pt x="0" y="995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2984055" y="0"/>
              <a:ext cx="1559207" cy="1559207"/>
            </a:xfrm>
            <a:custGeom>
              <a:avLst/>
              <a:gdLst/>
              <a:ahLst/>
              <a:cxnLst/>
              <a:rect l="l" t="t" r="r" b="b"/>
              <a:pathLst>
                <a:path w="1559207" h="1559207">
                  <a:moveTo>
                    <a:pt x="0" y="0"/>
                  </a:moveTo>
                  <a:lnTo>
                    <a:pt x="1559207" y="0"/>
                  </a:lnTo>
                  <a:lnTo>
                    <a:pt x="1559207" y="1559207"/>
                  </a:lnTo>
                  <a:lnTo>
                    <a:pt x="0" y="15592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3396863" y="2210552"/>
              <a:ext cx="1781810" cy="1450340"/>
              <a:chOff x="0" y="0"/>
              <a:chExt cx="1781810" cy="145034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46990" y="-12700"/>
                <a:ext cx="1689100" cy="1452880"/>
              </a:xfrm>
              <a:custGeom>
                <a:avLst/>
                <a:gdLst/>
                <a:ahLst/>
                <a:cxnLst/>
                <a:rect l="l" t="t" r="r" b="b"/>
                <a:pathLst>
                  <a:path w="1689100" h="1452880">
                    <a:moveTo>
                      <a:pt x="1492250" y="1332230"/>
                    </a:moveTo>
                    <a:cubicBezTo>
                      <a:pt x="1301750" y="1386840"/>
                      <a:pt x="1178560" y="1452880"/>
                      <a:pt x="1104900" y="1412240"/>
                    </a:cubicBezTo>
                    <a:cubicBezTo>
                      <a:pt x="1000760" y="1356360"/>
                      <a:pt x="895350" y="1065530"/>
                      <a:pt x="885190" y="927100"/>
                    </a:cubicBezTo>
                    <a:cubicBezTo>
                      <a:pt x="876300" y="825500"/>
                      <a:pt x="908050" y="676910"/>
                      <a:pt x="958850" y="659130"/>
                    </a:cubicBezTo>
                    <a:cubicBezTo>
                      <a:pt x="1008380" y="641350"/>
                      <a:pt x="1162050" y="745490"/>
                      <a:pt x="1183640" y="816610"/>
                    </a:cubicBezTo>
                    <a:cubicBezTo>
                      <a:pt x="1206500" y="892810"/>
                      <a:pt x="1134110" y="1040130"/>
                      <a:pt x="1065530" y="1109980"/>
                    </a:cubicBezTo>
                    <a:cubicBezTo>
                      <a:pt x="995680" y="1182370"/>
                      <a:pt x="866140" y="1212850"/>
                      <a:pt x="762000" y="1239520"/>
                    </a:cubicBezTo>
                    <a:cubicBezTo>
                      <a:pt x="661670" y="1266190"/>
                      <a:pt x="558800" y="1285240"/>
                      <a:pt x="452120" y="1272540"/>
                    </a:cubicBezTo>
                    <a:cubicBezTo>
                      <a:pt x="328930" y="1256030"/>
                      <a:pt x="139700" y="1210310"/>
                      <a:pt x="67310" y="1129030"/>
                    </a:cubicBezTo>
                    <a:cubicBezTo>
                      <a:pt x="8890" y="1062990"/>
                      <a:pt x="6350" y="949960"/>
                      <a:pt x="3810" y="859790"/>
                    </a:cubicBezTo>
                    <a:cubicBezTo>
                      <a:pt x="0" y="770890"/>
                      <a:pt x="8890" y="673100"/>
                      <a:pt x="49530" y="591820"/>
                    </a:cubicBezTo>
                    <a:cubicBezTo>
                      <a:pt x="93980" y="504190"/>
                      <a:pt x="185420" y="410210"/>
                      <a:pt x="273050" y="359410"/>
                    </a:cubicBezTo>
                    <a:cubicBezTo>
                      <a:pt x="356870" y="309880"/>
                      <a:pt x="463550" y="295910"/>
                      <a:pt x="558800" y="281940"/>
                    </a:cubicBezTo>
                    <a:cubicBezTo>
                      <a:pt x="650240" y="270510"/>
                      <a:pt x="740410" y="290830"/>
                      <a:pt x="831850" y="279400"/>
                    </a:cubicBezTo>
                    <a:cubicBezTo>
                      <a:pt x="925830" y="269240"/>
                      <a:pt x="1032510" y="242570"/>
                      <a:pt x="1113790" y="217170"/>
                    </a:cubicBezTo>
                    <a:cubicBezTo>
                      <a:pt x="1178560" y="195580"/>
                      <a:pt x="1236980" y="156210"/>
                      <a:pt x="1282700" y="143510"/>
                    </a:cubicBezTo>
                    <a:cubicBezTo>
                      <a:pt x="1313180" y="135890"/>
                      <a:pt x="1329690" y="133350"/>
                      <a:pt x="1358900" y="134620"/>
                    </a:cubicBezTo>
                    <a:cubicBezTo>
                      <a:pt x="1399540" y="138430"/>
                      <a:pt x="1461770" y="149860"/>
                      <a:pt x="1504950" y="172720"/>
                    </a:cubicBezTo>
                    <a:cubicBezTo>
                      <a:pt x="1548130" y="195580"/>
                      <a:pt x="1590040" y="233680"/>
                      <a:pt x="1617980" y="274320"/>
                    </a:cubicBezTo>
                    <a:cubicBezTo>
                      <a:pt x="1644650" y="314960"/>
                      <a:pt x="1663700" y="374650"/>
                      <a:pt x="1670050" y="415290"/>
                    </a:cubicBezTo>
                    <a:cubicBezTo>
                      <a:pt x="1675130" y="444500"/>
                      <a:pt x="1675130" y="463550"/>
                      <a:pt x="1670050" y="491490"/>
                    </a:cubicBezTo>
                    <a:cubicBezTo>
                      <a:pt x="1661160" y="532130"/>
                      <a:pt x="1643380" y="593090"/>
                      <a:pt x="1614170" y="632460"/>
                    </a:cubicBezTo>
                    <a:cubicBezTo>
                      <a:pt x="1586230" y="673100"/>
                      <a:pt x="1554480" y="720090"/>
                      <a:pt x="1501140" y="732790"/>
                    </a:cubicBezTo>
                    <a:cubicBezTo>
                      <a:pt x="1410970" y="751840"/>
                      <a:pt x="1223010" y="619760"/>
                      <a:pt x="1103630" y="621030"/>
                    </a:cubicBezTo>
                    <a:cubicBezTo>
                      <a:pt x="1004570" y="622300"/>
                      <a:pt x="937260" y="687070"/>
                      <a:pt x="835660" y="703580"/>
                    </a:cubicBezTo>
                    <a:cubicBezTo>
                      <a:pt x="707390" y="722630"/>
                      <a:pt x="488950" y="712470"/>
                      <a:pt x="393700" y="704850"/>
                    </a:cubicBezTo>
                    <a:cubicBezTo>
                      <a:pt x="346710" y="701040"/>
                      <a:pt x="323850" y="698500"/>
                      <a:pt x="290830" y="688340"/>
                    </a:cubicBezTo>
                    <a:cubicBezTo>
                      <a:pt x="259080" y="676910"/>
                      <a:pt x="226060" y="660400"/>
                      <a:pt x="199390" y="638810"/>
                    </a:cubicBezTo>
                    <a:cubicBezTo>
                      <a:pt x="172720" y="618490"/>
                      <a:pt x="147320" y="591820"/>
                      <a:pt x="128270" y="563880"/>
                    </a:cubicBezTo>
                    <a:cubicBezTo>
                      <a:pt x="109220" y="535940"/>
                      <a:pt x="93980" y="502920"/>
                      <a:pt x="85090" y="469900"/>
                    </a:cubicBezTo>
                    <a:cubicBezTo>
                      <a:pt x="74930" y="436880"/>
                      <a:pt x="71120" y="401320"/>
                      <a:pt x="73660" y="367030"/>
                    </a:cubicBezTo>
                    <a:cubicBezTo>
                      <a:pt x="74930" y="332740"/>
                      <a:pt x="82550" y="297180"/>
                      <a:pt x="95250" y="265430"/>
                    </a:cubicBezTo>
                    <a:cubicBezTo>
                      <a:pt x="107950" y="233680"/>
                      <a:pt x="127000" y="203200"/>
                      <a:pt x="148590" y="176530"/>
                    </a:cubicBezTo>
                    <a:cubicBezTo>
                      <a:pt x="171450" y="151130"/>
                      <a:pt x="199390" y="127000"/>
                      <a:pt x="228600" y="109220"/>
                    </a:cubicBezTo>
                    <a:cubicBezTo>
                      <a:pt x="257810" y="92710"/>
                      <a:pt x="290830" y="78740"/>
                      <a:pt x="325120" y="71120"/>
                    </a:cubicBezTo>
                    <a:cubicBezTo>
                      <a:pt x="358140" y="63500"/>
                      <a:pt x="393700" y="62230"/>
                      <a:pt x="427990" y="66040"/>
                    </a:cubicBezTo>
                    <a:cubicBezTo>
                      <a:pt x="462280" y="69850"/>
                      <a:pt x="496570" y="78740"/>
                      <a:pt x="528320" y="93980"/>
                    </a:cubicBezTo>
                    <a:cubicBezTo>
                      <a:pt x="558800" y="107950"/>
                      <a:pt x="589280" y="128270"/>
                      <a:pt x="613410" y="151130"/>
                    </a:cubicBezTo>
                    <a:cubicBezTo>
                      <a:pt x="638810" y="175260"/>
                      <a:pt x="660400" y="204470"/>
                      <a:pt x="676910" y="233680"/>
                    </a:cubicBezTo>
                    <a:cubicBezTo>
                      <a:pt x="692150" y="264160"/>
                      <a:pt x="703580" y="298450"/>
                      <a:pt x="709930" y="332740"/>
                    </a:cubicBezTo>
                    <a:cubicBezTo>
                      <a:pt x="715010" y="365760"/>
                      <a:pt x="715010" y="402590"/>
                      <a:pt x="709930" y="435610"/>
                    </a:cubicBezTo>
                    <a:cubicBezTo>
                      <a:pt x="703580" y="469900"/>
                      <a:pt x="692150" y="504190"/>
                      <a:pt x="676910" y="534670"/>
                    </a:cubicBezTo>
                    <a:cubicBezTo>
                      <a:pt x="660400" y="565150"/>
                      <a:pt x="638810" y="593090"/>
                      <a:pt x="613410" y="617220"/>
                    </a:cubicBezTo>
                    <a:cubicBezTo>
                      <a:pt x="589280" y="640080"/>
                      <a:pt x="558800" y="660400"/>
                      <a:pt x="528320" y="675640"/>
                    </a:cubicBezTo>
                    <a:cubicBezTo>
                      <a:pt x="496570" y="689610"/>
                      <a:pt x="462280" y="699770"/>
                      <a:pt x="427990" y="702310"/>
                    </a:cubicBezTo>
                    <a:cubicBezTo>
                      <a:pt x="393700" y="706120"/>
                      <a:pt x="358140" y="704850"/>
                      <a:pt x="323850" y="697230"/>
                    </a:cubicBezTo>
                    <a:cubicBezTo>
                      <a:pt x="290830" y="689610"/>
                      <a:pt x="257810" y="676910"/>
                      <a:pt x="228600" y="659130"/>
                    </a:cubicBezTo>
                    <a:cubicBezTo>
                      <a:pt x="199390" y="641350"/>
                      <a:pt x="171450" y="617220"/>
                      <a:pt x="148590" y="591820"/>
                    </a:cubicBezTo>
                    <a:cubicBezTo>
                      <a:pt x="127000" y="565150"/>
                      <a:pt x="107950" y="534670"/>
                      <a:pt x="95250" y="502920"/>
                    </a:cubicBezTo>
                    <a:cubicBezTo>
                      <a:pt x="82550" y="471170"/>
                      <a:pt x="74930" y="435610"/>
                      <a:pt x="73660" y="401320"/>
                    </a:cubicBezTo>
                    <a:cubicBezTo>
                      <a:pt x="71120" y="367030"/>
                      <a:pt x="74930" y="331470"/>
                      <a:pt x="85090" y="298450"/>
                    </a:cubicBezTo>
                    <a:cubicBezTo>
                      <a:pt x="93980" y="265430"/>
                      <a:pt x="109220" y="232410"/>
                      <a:pt x="128270" y="204470"/>
                    </a:cubicBezTo>
                    <a:cubicBezTo>
                      <a:pt x="147320" y="176530"/>
                      <a:pt x="172720" y="149860"/>
                      <a:pt x="199390" y="129540"/>
                    </a:cubicBezTo>
                    <a:cubicBezTo>
                      <a:pt x="227330" y="109220"/>
                      <a:pt x="259080" y="91440"/>
                      <a:pt x="290830" y="81280"/>
                    </a:cubicBezTo>
                    <a:cubicBezTo>
                      <a:pt x="323850" y="69850"/>
                      <a:pt x="341630" y="67310"/>
                      <a:pt x="393700" y="63500"/>
                    </a:cubicBezTo>
                    <a:cubicBezTo>
                      <a:pt x="551180" y="52070"/>
                      <a:pt x="1153160" y="0"/>
                      <a:pt x="1360170" y="74930"/>
                    </a:cubicBezTo>
                    <a:cubicBezTo>
                      <a:pt x="1479550" y="119380"/>
                      <a:pt x="1615440" y="255270"/>
                      <a:pt x="1604010" y="276860"/>
                    </a:cubicBezTo>
                    <a:cubicBezTo>
                      <a:pt x="1592580" y="299720"/>
                      <a:pt x="1212850" y="194310"/>
                      <a:pt x="1211580" y="170180"/>
                    </a:cubicBezTo>
                    <a:cubicBezTo>
                      <a:pt x="1211580" y="158750"/>
                      <a:pt x="1254760" y="148590"/>
                      <a:pt x="1282700" y="143510"/>
                    </a:cubicBezTo>
                    <a:cubicBezTo>
                      <a:pt x="1323340" y="135890"/>
                      <a:pt x="1386840" y="133350"/>
                      <a:pt x="1433830" y="144780"/>
                    </a:cubicBezTo>
                    <a:cubicBezTo>
                      <a:pt x="1482090" y="157480"/>
                      <a:pt x="1531620" y="184150"/>
                      <a:pt x="1567180" y="215900"/>
                    </a:cubicBezTo>
                    <a:cubicBezTo>
                      <a:pt x="1604010" y="248920"/>
                      <a:pt x="1635760" y="295910"/>
                      <a:pt x="1652270" y="341630"/>
                    </a:cubicBezTo>
                    <a:cubicBezTo>
                      <a:pt x="1670050" y="387350"/>
                      <a:pt x="1676400" y="443230"/>
                      <a:pt x="1670050" y="491490"/>
                    </a:cubicBezTo>
                    <a:cubicBezTo>
                      <a:pt x="1663700" y="541020"/>
                      <a:pt x="1643380" y="593090"/>
                      <a:pt x="1614170" y="632460"/>
                    </a:cubicBezTo>
                    <a:cubicBezTo>
                      <a:pt x="1586230" y="673100"/>
                      <a:pt x="1555750" y="702310"/>
                      <a:pt x="1501140" y="732790"/>
                    </a:cubicBezTo>
                    <a:cubicBezTo>
                      <a:pt x="1407160" y="783590"/>
                      <a:pt x="1200150" y="828040"/>
                      <a:pt x="1073150" y="857250"/>
                    </a:cubicBezTo>
                    <a:cubicBezTo>
                      <a:pt x="974090" y="880110"/>
                      <a:pt x="885190" y="925830"/>
                      <a:pt x="805180" y="905510"/>
                    </a:cubicBezTo>
                    <a:cubicBezTo>
                      <a:pt x="723900" y="883920"/>
                      <a:pt x="595630" y="793750"/>
                      <a:pt x="591820" y="728980"/>
                    </a:cubicBezTo>
                    <a:cubicBezTo>
                      <a:pt x="588010" y="661670"/>
                      <a:pt x="731520" y="580390"/>
                      <a:pt x="806450" y="506730"/>
                    </a:cubicBezTo>
                    <a:cubicBezTo>
                      <a:pt x="885190" y="430530"/>
                      <a:pt x="955040" y="304800"/>
                      <a:pt x="1054100" y="279400"/>
                    </a:cubicBezTo>
                    <a:cubicBezTo>
                      <a:pt x="1158240" y="254000"/>
                      <a:pt x="1342390" y="294640"/>
                      <a:pt x="1422400" y="375920"/>
                    </a:cubicBezTo>
                    <a:cubicBezTo>
                      <a:pt x="1508760" y="461010"/>
                      <a:pt x="1534160" y="669290"/>
                      <a:pt x="1531620" y="797560"/>
                    </a:cubicBezTo>
                    <a:cubicBezTo>
                      <a:pt x="1529080" y="905510"/>
                      <a:pt x="1487170" y="1007110"/>
                      <a:pt x="1438910" y="1094740"/>
                    </a:cubicBezTo>
                    <a:cubicBezTo>
                      <a:pt x="1391920" y="1179830"/>
                      <a:pt x="1289050" y="1332230"/>
                      <a:pt x="1249680" y="1319530"/>
                    </a:cubicBezTo>
                    <a:cubicBezTo>
                      <a:pt x="1200150" y="1303020"/>
                      <a:pt x="1160780" y="922020"/>
                      <a:pt x="1216660" y="845820"/>
                    </a:cubicBezTo>
                    <a:cubicBezTo>
                      <a:pt x="1250950" y="798830"/>
                      <a:pt x="1355090" y="805180"/>
                      <a:pt x="1400810" y="801370"/>
                    </a:cubicBezTo>
                    <a:cubicBezTo>
                      <a:pt x="1428750" y="798830"/>
                      <a:pt x="1442720" y="800100"/>
                      <a:pt x="1466850" y="805180"/>
                    </a:cubicBezTo>
                    <a:cubicBezTo>
                      <a:pt x="1501140" y="814070"/>
                      <a:pt x="1555750" y="839470"/>
                      <a:pt x="1584960" y="859790"/>
                    </a:cubicBezTo>
                    <a:cubicBezTo>
                      <a:pt x="1605280" y="875030"/>
                      <a:pt x="1616710" y="886460"/>
                      <a:pt x="1630680" y="906780"/>
                    </a:cubicBezTo>
                    <a:cubicBezTo>
                      <a:pt x="1649730" y="935990"/>
                      <a:pt x="1675130" y="984250"/>
                      <a:pt x="1682750" y="1026160"/>
                    </a:cubicBezTo>
                    <a:cubicBezTo>
                      <a:pt x="1689100" y="1068070"/>
                      <a:pt x="1681480" y="1121410"/>
                      <a:pt x="1672590" y="1155700"/>
                    </a:cubicBezTo>
                    <a:cubicBezTo>
                      <a:pt x="1666240" y="1179830"/>
                      <a:pt x="1659890" y="1195070"/>
                      <a:pt x="1645920" y="1215390"/>
                    </a:cubicBezTo>
                    <a:cubicBezTo>
                      <a:pt x="1625600" y="1244600"/>
                      <a:pt x="1582420" y="1286510"/>
                      <a:pt x="1553210" y="1305560"/>
                    </a:cubicBezTo>
                    <a:cubicBezTo>
                      <a:pt x="1531620" y="1319530"/>
                      <a:pt x="1492250" y="1332230"/>
                      <a:pt x="1492250" y="1332230"/>
                    </a:cubicBezTo>
                  </a:path>
                </a:pathLst>
              </a:custGeom>
              <a:solidFill>
                <a:srgbClr val="F4F6F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25" name="Freeform 25"/>
            <p:cNvSpPr/>
            <p:nvPr/>
          </p:nvSpPr>
          <p:spPr>
            <a:xfrm>
              <a:off x="3486316" y="2149028"/>
              <a:ext cx="1526703" cy="1540709"/>
            </a:xfrm>
            <a:custGeom>
              <a:avLst/>
              <a:gdLst/>
              <a:ahLst/>
              <a:cxnLst/>
              <a:rect l="l" t="t" r="r" b="b"/>
              <a:pathLst>
                <a:path w="1526703" h="1540709">
                  <a:moveTo>
                    <a:pt x="0" y="0"/>
                  </a:moveTo>
                  <a:lnTo>
                    <a:pt x="1526703" y="0"/>
                  </a:lnTo>
                  <a:lnTo>
                    <a:pt x="1526703" y="1540709"/>
                  </a:lnTo>
                  <a:lnTo>
                    <a:pt x="0" y="1540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4595196" y="728803"/>
              <a:ext cx="941752" cy="957419"/>
            </a:xfrm>
            <a:custGeom>
              <a:avLst/>
              <a:gdLst/>
              <a:ahLst/>
              <a:cxnLst/>
              <a:rect l="l" t="t" r="r" b="b"/>
              <a:pathLst>
                <a:path w="941752" h="957419">
                  <a:moveTo>
                    <a:pt x="0" y="0"/>
                  </a:moveTo>
                  <a:lnTo>
                    <a:pt x="941752" y="0"/>
                  </a:lnTo>
                  <a:lnTo>
                    <a:pt x="941752" y="957420"/>
                  </a:lnTo>
                  <a:lnTo>
                    <a:pt x="0" y="95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6442618" y="9497389"/>
            <a:ext cx="1633364" cy="652451"/>
            <a:chOff x="0" y="0"/>
            <a:chExt cx="2177818" cy="869934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2177818" cy="869934"/>
              <a:chOff x="0" y="0"/>
              <a:chExt cx="1105624" cy="441644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105624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105624" h="441644">
                    <a:moveTo>
                      <a:pt x="182065" y="0"/>
                    </a:moveTo>
                    <a:lnTo>
                      <a:pt x="923559" y="0"/>
                    </a:lnTo>
                    <a:cubicBezTo>
                      <a:pt x="971846" y="0"/>
                      <a:pt x="1018155" y="19182"/>
                      <a:pt x="1052298" y="53326"/>
                    </a:cubicBezTo>
                    <a:cubicBezTo>
                      <a:pt x="1086442" y="87469"/>
                      <a:pt x="1105624" y="133778"/>
                      <a:pt x="1105624" y="182065"/>
                    </a:cubicBezTo>
                    <a:lnTo>
                      <a:pt x="1105624" y="259579"/>
                    </a:lnTo>
                    <a:cubicBezTo>
                      <a:pt x="1105624" y="307866"/>
                      <a:pt x="1086442" y="354175"/>
                      <a:pt x="1052298" y="388318"/>
                    </a:cubicBezTo>
                    <a:cubicBezTo>
                      <a:pt x="1018155" y="422462"/>
                      <a:pt x="971846" y="441644"/>
                      <a:pt x="923559" y="441644"/>
                    </a:cubicBezTo>
                    <a:lnTo>
                      <a:pt x="182065" y="441644"/>
                    </a:lnTo>
                    <a:cubicBezTo>
                      <a:pt x="133778" y="441644"/>
                      <a:pt x="87469" y="422462"/>
                      <a:pt x="53326" y="388318"/>
                    </a:cubicBezTo>
                    <a:cubicBezTo>
                      <a:pt x="19182" y="354175"/>
                      <a:pt x="0" y="307866"/>
                      <a:pt x="0" y="259579"/>
                    </a:cubicBezTo>
                    <a:lnTo>
                      <a:pt x="0" y="182065"/>
                    </a:lnTo>
                    <a:cubicBezTo>
                      <a:pt x="0" y="133778"/>
                      <a:pt x="19182" y="87469"/>
                      <a:pt x="53326" y="53326"/>
                    </a:cubicBezTo>
                    <a:cubicBezTo>
                      <a:pt x="87469" y="19182"/>
                      <a:pt x="133778" y="0"/>
                      <a:pt x="182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85725"/>
                <a:ext cx="1105624" cy="527369"/>
              </a:xfrm>
              <a:prstGeom prst="rect">
                <a:avLst/>
              </a:prstGeom>
            </p:spPr>
            <p:txBody>
              <a:bodyPr lIns="20946" tIns="20946" rIns="20946" bIns="20946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549639" y="126011"/>
              <a:ext cx="1078540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Ana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  <p:sndAc>
          <p:stSnd>
            <p:snd r:embed="rId2" name="push.wav"/>
          </p:stSnd>
        </p:sndAc>
      </p:transition>
    </mc:Choice>
    <mc:Fallback>
      <p:transition spd="slow">
        <p:push dir="u"/>
        <p:sndAc>
          <p:stSnd>
            <p:snd r:embed="rId2" name="push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83253" y="6579416"/>
            <a:ext cx="5569665" cy="3538276"/>
            <a:chOff x="0" y="0"/>
            <a:chExt cx="7426220" cy="4717701"/>
          </a:xfrm>
        </p:grpSpPr>
        <p:grpSp>
          <p:nvGrpSpPr>
            <p:cNvPr id="10" name="Group 10"/>
            <p:cNvGrpSpPr/>
            <p:nvPr/>
          </p:nvGrpSpPr>
          <p:grpSpPr>
            <a:xfrm>
              <a:off x="165949" y="122538"/>
              <a:ext cx="7260271" cy="4595164"/>
              <a:chOff x="0" y="0"/>
              <a:chExt cx="2241637" cy="14187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241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2241637" h="1418775">
                    <a:moveTo>
                      <a:pt x="25080" y="0"/>
                    </a:moveTo>
                    <a:lnTo>
                      <a:pt x="2216557" y="0"/>
                    </a:lnTo>
                    <a:cubicBezTo>
                      <a:pt x="2230408" y="0"/>
                      <a:pt x="2241637" y="11229"/>
                      <a:pt x="2241637" y="25080"/>
                    </a:cubicBezTo>
                    <a:lnTo>
                      <a:pt x="2241637" y="1393695"/>
                    </a:lnTo>
                    <a:cubicBezTo>
                      <a:pt x="2241637" y="1407546"/>
                      <a:pt x="2230408" y="1418775"/>
                      <a:pt x="2216557" y="1418775"/>
                    </a:cubicBezTo>
                    <a:lnTo>
                      <a:pt x="25080" y="1418775"/>
                    </a:lnTo>
                    <a:cubicBezTo>
                      <a:pt x="11229" y="1418775"/>
                      <a:pt x="0" y="1407546"/>
                      <a:pt x="0" y="1393695"/>
                    </a:cubicBezTo>
                    <a:lnTo>
                      <a:pt x="0" y="25080"/>
                    </a:lnTo>
                    <a:cubicBezTo>
                      <a:pt x="0" y="11229"/>
                      <a:pt x="11229" y="0"/>
                      <a:pt x="25080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2241637" cy="1456875"/>
              </a:xfrm>
              <a:prstGeom prst="rect">
                <a:avLst/>
              </a:prstGeom>
            </p:spPr>
            <p:txBody>
              <a:bodyPr lIns="36849" tIns="36849" rIns="36849" bIns="36849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7260271" cy="4595164"/>
              <a:chOff x="0" y="0"/>
              <a:chExt cx="2241637" cy="14187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241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2241637" h="1418775">
                    <a:moveTo>
                      <a:pt x="25080" y="0"/>
                    </a:moveTo>
                    <a:lnTo>
                      <a:pt x="2216557" y="0"/>
                    </a:lnTo>
                    <a:cubicBezTo>
                      <a:pt x="2230408" y="0"/>
                      <a:pt x="2241637" y="11229"/>
                      <a:pt x="2241637" y="25080"/>
                    </a:cubicBezTo>
                    <a:lnTo>
                      <a:pt x="2241637" y="1393695"/>
                    </a:lnTo>
                    <a:cubicBezTo>
                      <a:pt x="2241637" y="1407546"/>
                      <a:pt x="2230408" y="1418775"/>
                      <a:pt x="2216557" y="1418775"/>
                    </a:cubicBezTo>
                    <a:lnTo>
                      <a:pt x="25080" y="1418775"/>
                    </a:lnTo>
                    <a:cubicBezTo>
                      <a:pt x="11229" y="1418775"/>
                      <a:pt x="0" y="1407546"/>
                      <a:pt x="0" y="1393695"/>
                    </a:cubicBezTo>
                    <a:lnTo>
                      <a:pt x="0" y="25080"/>
                    </a:lnTo>
                    <a:cubicBezTo>
                      <a:pt x="0" y="11229"/>
                      <a:pt x="11229" y="0"/>
                      <a:pt x="25080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2241637" cy="1456875"/>
              </a:xfrm>
              <a:prstGeom prst="rect">
                <a:avLst/>
              </a:prstGeom>
            </p:spPr>
            <p:txBody>
              <a:bodyPr lIns="36849" tIns="36849" rIns="36849" bIns="36849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65949" y="-44759"/>
              <a:ext cx="6922772" cy="44789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72"/>
                </a:lnSpc>
                <a:spcBef>
                  <a:spcPct val="0"/>
                </a:spcBef>
              </a:pPr>
              <a:r>
                <a:rPr lang="en-US" sz="2581">
                  <a:solidFill>
                    <a:srgbClr val="2A245E"/>
                  </a:solidFill>
                  <a:latin typeface="Balsamiq Sans Bold"/>
                </a:rPr>
                <a:t>Nessa fase precisa-se multiplicar 2 * 3 * input. Essa fase também disponibiliza a utilização de ‘nomes’ para instruções ao invés do uso somente com o código(valor) com na fase anterior.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183253" y="106680"/>
            <a:ext cx="5569665" cy="6320336"/>
          </a:xfrm>
          <a:custGeom>
            <a:avLst/>
            <a:gdLst/>
            <a:ahLst/>
            <a:cxnLst/>
            <a:rect l="l" t="t" r="r" b="b"/>
            <a:pathLst>
              <a:path w="5569665" h="6320336">
                <a:moveTo>
                  <a:pt x="0" y="0"/>
                </a:moveTo>
                <a:lnTo>
                  <a:pt x="5569664" y="0"/>
                </a:lnTo>
                <a:lnTo>
                  <a:pt x="5569664" y="6320336"/>
                </a:lnTo>
                <a:lnTo>
                  <a:pt x="0" y="63203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133" r="-4211"/>
            </a:stretch>
          </a:blipFill>
          <a:ln w="571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5931274" y="106680"/>
            <a:ext cx="11970947" cy="9710057"/>
            <a:chOff x="0" y="0"/>
            <a:chExt cx="15961263" cy="12946743"/>
          </a:xfrm>
        </p:grpSpPr>
        <p:grpSp>
          <p:nvGrpSpPr>
            <p:cNvPr id="19" name="Group 19"/>
            <p:cNvGrpSpPr/>
            <p:nvPr/>
          </p:nvGrpSpPr>
          <p:grpSpPr>
            <a:xfrm>
              <a:off x="356676" y="336279"/>
              <a:ext cx="15604586" cy="12610464"/>
              <a:chOff x="0" y="0"/>
              <a:chExt cx="1755637" cy="14187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55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1755637" h="1418775">
                    <a:moveTo>
                      <a:pt x="32022" y="0"/>
                    </a:moveTo>
                    <a:lnTo>
                      <a:pt x="1723614" y="0"/>
                    </a:lnTo>
                    <a:cubicBezTo>
                      <a:pt x="1741300" y="0"/>
                      <a:pt x="1755637" y="14337"/>
                      <a:pt x="1755637" y="32022"/>
                    </a:cubicBezTo>
                    <a:lnTo>
                      <a:pt x="1755637" y="1386752"/>
                    </a:lnTo>
                    <a:cubicBezTo>
                      <a:pt x="1755637" y="1404438"/>
                      <a:pt x="1741300" y="1418775"/>
                      <a:pt x="1723614" y="1418775"/>
                    </a:cubicBezTo>
                    <a:lnTo>
                      <a:pt x="32022" y="1418775"/>
                    </a:lnTo>
                    <a:cubicBezTo>
                      <a:pt x="14337" y="1418775"/>
                      <a:pt x="0" y="1404438"/>
                      <a:pt x="0" y="1386752"/>
                    </a:cubicBezTo>
                    <a:lnTo>
                      <a:pt x="0" y="32022"/>
                    </a:lnTo>
                    <a:cubicBezTo>
                      <a:pt x="0" y="14337"/>
                      <a:pt x="14337" y="0"/>
                      <a:pt x="32022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755637" cy="1456875"/>
              </a:xfrm>
              <a:prstGeom prst="rect">
                <a:avLst/>
              </a:prstGeom>
            </p:spPr>
            <p:txBody>
              <a:bodyPr lIns="36849" tIns="36849" rIns="36849" bIns="3684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15604586" cy="12610464"/>
              <a:chOff x="0" y="0"/>
              <a:chExt cx="1755637" cy="141877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55637" cy="1418775"/>
              </a:xfrm>
              <a:custGeom>
                <a:avLst/>
                <a:gdLst/>
                <a:ahLst/>
                <a:cxnLst/>
                <a:rect l="l" t="t" r="r" b="b"/>
                <a:pathLst>
                  <a:path w="1755637" h="1418775">
                    <a:moveTo>
                      <a:pt x="32022" y="0"/>
                    </a:moveTo>
                    <a:lnTo>
                      <a:pt x="1723614" y="0"/>
                    </a:lnTo>
                    <a:cubicBezTo>
                      <a:pt x="1741300" y="0"/>
                      <a:pt x="1755637" y="14337"/>
                      <a:pt x="1755637" y="32022"/>
                    </a:cubicBezTo>
                    <a:lnTo>
                      <a:pt x="1755637" y="1386752"/>
                    </a:lnTo>
                    <a:cubicBezTo>
                      <a:pt x="1755637" y="1404438"/>
                      <a:pt x="1741300" y="1418775"/>
                      <a:pt x="1723614" y="1418775"/>
                    </a:cubicBezTo>
                    <a:lnTo>
                      <a:pt x="32022" y="1418775"/>
                    </a:lnTo>
                    <a:cubicBezTo>
                      <a:pt x="14337" y="1418775"/>
                      <a:pt x="0" y="1404438"/>
                      <a:pt x="0" y="1386752"/>
                    </a:cubicBezTo>
                    <a:lnTo>
                      <a:pt x="0" y="32022"/>
                    </a:lnTo>
                    <a:cubicBezTo>
                      <a:pt x="0" y="14337"/>
                      <a:pt x="14337" y="0"/>
                      <a:pt x="32022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755637" cy="1456875"/>
              </a:xfrm>
              <a:prstGeom prst="rect">
                <a:avLst/>
              </a:prstGeom>
            </p:spPr>
            <p:txBody>
              <a:bodyPr lIns="36849" tIns="36849" rIns="36849" bIns="36849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5" name="TextBox 25"/>
          <p:cNvSpPr txBox="1"/>
          <p:nvPr/>
        </p:nvSpPr>
        <p:spPr>
          <a:xfrm>
            <a:off x="5931274" y="117166"/>
            <a:ext cx="11683022" cy="928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É definido o ‘nome’ x para o valor 6.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Copia-se o input para a registradora 5(quantidade de iterações).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É iniciado o label loop.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É feita a cópia do valor da registradora 4 para a 1(input A da soma).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Imediato de x(6), sendo esse armazenado na registradora 0.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É feita a cópia do valor da registradora 0 para a 2(input B da soma).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Copia-se o resultado da soma(registradora 3) para a registradora 4.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Copia-se o valor da registradora 5 para a registradora 1(para podermos decrementar o número de iterações existentes).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Imediato de 1 para usar na decrementação.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Copia-se o valor da registradora 0(valor = 1), para registradora 2, realizando então a subtração.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Imediato do valor 0 para limpar as registradoras 1 e 2.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Copia-se o resultado da decrementação para a registradora 5.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Chama-se o label loop, e é testado se o valor de iteração é &gt; 0, caso seja maior que 0 o loop continua.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A registradora 4 possui o resultado da multiplicação que foi realizada por somas sucessivas, copia-se esse valor para a registradora 0.</a:t>
            </a:r>
          </a:p>
          <a:p>
            <a:pPr marL="561534" lvl="1" indent="-280767" algn="l">
              <a:lnSpc>
                <a:spcPts val="3901"/>
              </a:lnSpc>
              <a:buFont typeface="Arial"/>
              <a:buChar char="•"/>
            </a:pPr>
            <a:r>
              <a:rPr lang="en-US" sz="2600">
                <a:solidFill>
                  <a:srgbClr val="2A245E"/>
                </a:solidFill>
                <a:latin typeface="Balsamiq Sans Bold"/>
              </a:rPr>
              <a:t>É feito a saída do valor da registradora 0.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Erick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246532" y="701174"/>
            <a:ext cx="15794936" cy="888465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6189214" y="9465241"/>
            <a:ext cx="1946386" cy="652451"/>
            <a:chOff x="0" y="0"/>
            <a:chExt cx="2595181" cy="869934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Erick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</p:transition>
    </mc:Choice>
    <mc:Fallback>
      <p:transition spd="slow">
        <p:pull/>
      </p:transition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9" name="Freeform 9"/>
          <p:cNvSpPr/>
          <p:nvPr/>
        </p:nvSpPr>
        <p:spPr>
          <a:xfrm>
            <a:off x="2801541" y="1341511"/>
            <a:ext cx="12484142" cy="7603977"/>
          </a:xfrm>
          <a:custGeom>
            <a:avLst/>
            <a:gdLst/>
            <a:ahLst/>
            <a:cxnLst/>
            <a:rect l="l" t="t" r="r" b="b"/>
            <a:pathLst>
              <a:path w="12484142" h="7603977">
                <a:moveTo>
                  <a:pt x="0" y="0"/>
                </a:moveTo>
                <a:lnTo>
                  <a:pt x="12484141" y="0"/>
                </a:lnTo>
                <a:lnTo>
                  <a:pt x="12484141" y="7603978"/>
                </a:lnTo>
                <a:lnTo>
                  <a:pt x="0" y="7603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4845130" y="3916680"/>
            <a:ext cx="3442870" cy="7026266"/>
          </a:xfrm>
          <a:custGeom>
            <a:avLst/>
            <a:gdLst/>
            <a:ahLst/>
            <a:cxnLst/>
            <a:rect l="l" t="t" r="r" b="b"/>
            <a:pathLst>
              <a:path w="3442870" h="7026266">
                <a:moveTo>
                  <a:pt x="0" y="0"/>
                </a:moveTo>
                <a:lnTo>
                  <a:pt x="3442870" y="0"/>
                </a:lnTo>
                <a:lnTo>
                  <a:pt x="3442870" y="7026266"/>
                </a:lnTo>
                <a:lnTo>
                  <a:pt x="0" y="70262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TextBox 11"/>
          <p:cNvSpPr txBox="1"/>
          <p:nvPr/>
        </p:nvSpPr>
        <p:spPr>
          <a:xfrm>
            <a:off x="5330350" y="1762396"/>
            <a:ext cx="7426523" cy="6523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377"/>
              </a:lnSpc>
            </a:pPr>
            <a:r>
              <a:rPr lang="en-US" sz="12412">
                <a:solidFill>
                  <a:srgbClr val="19274F"/>
                </a:solidFill>
                <a:latin typeface="Fredoka"/>
              </a:rPr>
              <a:t>Obrigado </a:t>
            </a:r>
          </a:p>
          <a:p>
            <a:pPr algn="ctr">
              <a:lnSpc>
                <a:spcPts val="17377"/>
              </a:lnSpc>
            </a:pPr>
            <a:r>
              <a:rPr lang="en-US" sz="12412">
                <a:solidFill>
                  <a:srgbClr val="19274F"/>
                </a:solidFill>
                <a:latin typeface="Fredoka"/>
              </a:rPr>
              <a:t>pela </a:t>
            </a:r>
          </a:p>
          <a:p>
            <a:pPr marL="0" lvl="0" indent="0" algn="ctr">
              <a:lnSpc>
                <a:spcPts val="17377"/>
              </a:lnSpc>
              <a:spcBef>
                <a:spcPct val="0"/>
              </a:spcBef>
            </a:pPr>
            <a:r>
              <a:rPr lang="en-US" sz="12412">
                <a:solidFill>
                  <a:srgbClr val="19274F"/>
                </a:solidFill>
                <a:latin typeface="Fredoka"/>
              </a:rPr>
              <a:t>atenção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5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164642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73459" y="3185499"/>
            <a:ext cx="15253397" cy="3495569"/>
            <a:chOff x="0" y="0"/>
            <a:chExt cx="20337863" cy="466075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0337863" cy="4660759"/>
              <a:chOff x="0" y="0"/>
              <a:chExt cx="4114098" cy="94281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114098" cy="942814"/>
              </a:xfrm>
              <a:custGeom>
                <a:avLst/>
                <a:gdLst/>
                <a:ahLst/>
                <a:cxnLst/>
                <a:rect l="l" t="t" r="r" b="b"/>
                <a:pathLst>
                  <a:path w="4114098" h="942814">
                    <a:moveTo>
                      <a:pt x="9912" y="0"/>
                    </a:moveTo>
                    <a:lnTo>
                      <a:pt x="4104186" y="0"/>
                    </a:lnTo>
                    <a:cubicBezTo>
                      <a:pt x="4106815" y="0"/>
                      <a:pt x="4109336" y="1044"/>
                      <a:pt x="4111195" y="2903"/>
                    </a:cubicBezTo>
                    <a:cubicBezTo>
                      <a:pt x="4113054" y="4762"/>
                      <a:pt x="4114098" y="7283"/>
                      <a:pt x="4114098" y="9912"/>
                    </a:cubicBezTo>
                    <a:lnTo>
                      <a:pt x="4114098" y="932901"/>
                    </a:lnTo>
                    <a:cubicBezTo>
                      <a:pt x="4114098" y="938376"/>
                      <a:pt x="4109660" y="942814"/>
                      <a:pt x="4104186" y="942814"/>
                    </a:cubicBezTo>
                    <a:lnTo>
                      <a:pt x="9912" y="942814"/>
                    </a:lnTo>
                    <a:cubicBezTo>
                      <a:pt x="4438" y="942814"/>
                      <a:pt x="0" y="938376"/>
                      <a:pt x="0" y="932901"/>
                    </a:cubicBezTo>
                    <a:lnTo>
                      <a:pt x="0" y="9912"/>
                    </a:lnTo>
                    <a:cubicBezTo>
                      <a:pt x="0" y="4438"/>
                      <a:pt x="4438" y="0"/>
                      <a:pt x="9912" y="0"/>
                    </a:cubicBezTo>
                    <a:close/>
                  </a:path>
                </a:pathLst>
              </a:custGeom>
              <a:solidFill>
                <a:srgbClr val="CAE8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4114098" cy="9809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996722" y="249956"/>
              <a:ext cx="18619263" cy="4084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921"/>
                </a:lnSpc>
              </a:pPr>
              <a:r>
                <a:rPr lang="en-US" sz="3515">
                  <a:solidFill>
                    <a:srgbClr val="000000"/>
                  </a:solidFill>
                  <a:latin typeface="Balsamiq Sans"/>
                </a:rPr>
                <a:t>Tudo em um computador pode ser contruído a partir de um componente básico chamado NAND. Você será desafiado através de uma série de puzzles para descobrir o caminhos das portas NAND até chegar à aritmética, à memória e até mesmo às arquiteturas completas de CPU.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2665017" y="6748137"/>
            <a:ext cx="3078128" cy="2239338"/>
          </a:xfrm>
          <a:custGeom>
            <a:avLst/>
            <a:gdLst/>
            <a:ahLst/>
            <a:cxnLst/>
            <a:rect l="l" t="t" r="r" b="b"/>
            <a:pathLst>
              <a:path w="3078128" h="2239338">
                <a:moveTo>
                  <a:pt x="0" y="0"/>
                </a:moveTo>
                <a:lnTo>
                  <a:pt x="3078128" y="0"/>
                </a:lnTo>
                <a:lnTo>
                  <a:pt x="3078128" y="2239338"/>
                </a:lnTo>
                <a:lnTo>
                  <a:pt x="0" y="22393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0" name="Freeform 20"/>
          <p:cNvSpPr/>
          <p:nvPr/>
        </p:nvSpPr>
        <p:spPr>
          <a:xfrm>
            <a:off x="1650408" y="6966359"/>
            <a:ext cx="2795185" cy="1802894"/>
          </a:xfrm>
          <a:custGeom>
            <a:avLst/>
            <a:gdLst/>
            <a:ahLst/>
            <a:cxnLst/>
            <a:rect l="l" t="t" r="r" b="b"/>
            <a:pathLst>
              <a:path w="2795185" h="1802894">
                <a:moveTo>
                  <a:pt x="0" y="0"/>
                </a:moveTo>
                <a:lnTo>
                  <a:pt x="2795184" y="0"/>
                </a:lnTo>
                <a:lnTo>
                  <a:pt x="2795184" y="1802894"/>
                </a:lnTo>
                <a:lnTo>
                  <a:pt x="0" y="1802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1" name="TextBox 21"/>
          <p:cNvSpPr txBox="1"/>
          <p:nvPr/>
        </p:nvSpPr>
        <p:spPr>
          <a:xfrm>
            <a:off x="2206819" y="1470870"/>
            <a:ext cx="13874363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</a:rPr>
              <a:t>Sobre o jogo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6442618" y="9497389"/>
            <a:ext cx="1633364" cy="652451"/>
            <a:chOff x="0" y="0"/>
            <a:chExt cx="2177818" cy="869934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2177818" cy="869934"/>
              <a:chOff x="0" y="0"/>
              <a:chExt cx="1105624" cy="441644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105624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105624" h="441644">
                    <a:moveTo>
                      <a:pt x="182065" y="0"/>
                    </a:moveTo>
                    <a:lnTo>
                      <a:pt x="923559" y="0"/>
                    </a:lnTo>
                    <a:cubicBezTo>
                      <a:pt x="971846" y="0"/>
                      <a:pt x="1018155" y="19182"/>
                      <a:pt x="1052298" y="53326"/>
                    </a:cubicBezTo>
                    <a:cubicBezTo>
                      <a:pt x="1086442" y="87469"/>
                      <a:pt x="1105624" y="133778"/>
                      <a:pt x="1105624" y="182065"/>
                    </a:cubicBezTo>
                    <a:lnTo>
                      <a:pt x="1105624" y="259579"/>
                    </a:lnTo>
                    <a:cubicBezTo>
                      <a:pt x="1105624" y="307866"/>
                      <a:pt x="1086442" y="354175"/>
                      <a:pt x="1052298" y="388318"/>
                    </a:cubicBezTo>
                    <a:cubicBezTo>
                      <a:pt x="1018155" y="422462"/>
                      <a:pt x="971846" y="441644"/>
                      <a:pt x="923559" y="441644"/>
                    </a:cubicBezTo>
                    <a:lnTo>
                      <a:pt x="182065" y="441644"/>
                    </a:lnTo>
                    <a:cubicBezTo>
                      <a:pt x="133778" y="441644"/>
                      <a:pt x="87469" y="422462"/>
                      <a:pt x="53326" y="388318"/>
                    </a:cubicBezTo>
                    <a:cubicBezTo>
                      <a:pt x="19182" y="354175"/>
                      <a:pt x="0" y="307866"/>
                      <a:pt x="0" y="259579"/>
                    </a:cubicBezTo>
                    <a:lnTo>
                      <a:pt x="0" y="182065"/>
                    </a:lnTo>
                    <a:cubicBezTo>
                      <a:pt x="0" y="133778"/>
                      <a:pt x="19182" y="87469"/>
                      <a:pt x="53326" y="53326"/>
                    </a:cubicBezTo>
                    <a:cubicBezTo>
                      <a:pt x="87469" y="19182"/>
                      <a:pt x="133778" y="0"/>
                      <a:pt x="182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85725"/>
                <a:ext cx="1105624" cy="527369"/>
              </a:xfrm>
              <a:prstGeom prst="rect">
                <a:avLst/>
              </a:prstGeom>
            </p:spPr>
            <p:txBody>
              <a:bodyPr lIns="20946" tIns="20946" rIns="20946" bIns="20946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49639" y="126011"/>
              <a:ext cx="1078540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Ana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1028700" y="1581027"/>
            <a:ext cx="15141289" cy="7677273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06205" y="1028700"/>
            <a:ext cx="15953095" cy="7957715"/>
            <a:chOff x="0" y="0"/>
            <a:chExt cx="4201638" cy="209585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387775" y="3665199"/>
            <a:ext cx="6816811" cy="4313182"/>
          </a:xfrm>
          <a:custGeom>
            <a:avLst/>
            <a:gdLst/>
            <a:ahLst/>
            <a:cxnLst/>
            <a:rect l="l" t="t" r="r" b="b"/>
            <a:pathLst>
              <a:path w="6816811" h="4313182">
                <a:moveTo>
                  <a:pt x="0" y="0"/>
                </a:moveTo>
                <a:lnTo>
                  <a:pt x="6816811" y="0"/>
                </a:lnTo>
                <a:lnTo>
                  <a:pt x="6816811" y="4313182"/>
                </a:lnTo>
                <a:lnTo>
                  <a:pt x="0" y="43131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TextBox 15"/>
          <p:cNvSpPr txBox="1"/>
          <p:nvPr/>
        </p:nvSpPr>
        <p:spPr>
          <a:xfrm>
            <a:off x="2541391" y="1311954"/>
            <a:ext cx="13205217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Fredoka"/>
              </a:rPr>
              <a:t>Ao completar o jogo...</a:t>
            </a:r>
          </a:p>
          <a:p>
            <a:pPr algn="l">
              <a:lnSpc>
                <a:spcPts val="12880"/>
              </a:lnSpc>
            </a:pPr>
            <a:endParaRPr lang="en-US" sz="9200">
              <a:solidFill>
                <a:srgbClr val="000000"/>
              </a:solidFill>
              <a:latin typeface="Fredoka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1485010" y="3186911"/>
            <a:ext cx="8760409" cy="5576945"/>
            <a:chOff x="0" y="0"/>
            <a:chExt cx="11680545" cy="743592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1680545" cy="7435927"/>
              <a:chOff x="0" y="0"/>
              <a:chExt cx="2794245" cy="177883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2794245" cy="1778838"/>
              </a:xfrm>
              <a:custGeom>
                <a:avLst/>
                <a:gdLst/>
                <a:ahLst/>
                <a:cxnLst/>
                <a:rect l="l" t="t" r="r" b="b"/>
                <a:pathLst>
                  <a:path w="2794245" h="1778838">
                    <a:moveTo>
                      <a:pt x="14594" y="0"/>
                    </a:moveTo>
                    <a:lnTo>
                      <a:pt x="2779650" y="0"/>
                    </a:lnTo>
                    <a:cubicBezTo>
                      <a:pt x="2787710" y="0"/>
                      <a:pt x="2794245" y="6534"/>
                      <a:pt x="2794245" y="14594"/>
                    </a:cubicBezTo>
                    <a:lnTo>
                      <a:pt x="2794245" y="1764243"/>
                    </a:lnTo>
                    <a:cubicBezTo>
                      <a:pt x="2794245" y="1772304"/>
                      <a:pt x="2787710" y="1778838"/>
                      <a:pt x="2779650" y="1778838"/>
                    </a:cubicBezTo>
                    <a:lnTo>
                      <a:pt x="14594" y="1778838"/>
                    </a:lnTo>
                    <a:cubicBezTo>
                      <a:pt x="10724" y="1778838"/>
                      <a:pt x="7012" y="1777300"/>
                      <a:pt x="4275" y="1774563"/>
                    </a:cubicBezTo>
                    <a:cubicBezTo>
                      <a:pt x="1538" y="1771826"/>
                      <a:pt x="0" y="1768114"/>
                      <a:pt x="0" y="1764243"/>
                    </a:cubicBezTo>
                    <a:lnTo>
                      <a:pt x="0" y="14594"/>
                    </a:lnTo>
                    <a:cubicBezTo>
                      <a:pt x="0" y="6534"/>
                      <a:pt x="6534" y="0"/>
                      <a:pt x="14594" y="0"/>
                    </a:cubicBezTo>
                    <a:close/>
                  </a:path>
                </a:pathLst>
              </a:custGeom>
              <a:solidFill>
                <a:srgbClr val="CAE8FF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2794245" cy="18169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572442" y="209124"/>
              <a:ext cx="10693510" cy="6951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61"/>
                </a:lnSpc>
              </a:pPr>
              <a:r>
                <a:rPr lang="en-US" sz="2972">
                  <a:solidFill>
                    <a:srgbClr val="000000"/>
                  </a:solidFill>
                  <a:latin typeface="Balsamiq Sans"/>
                </a:rPr>
                <a:t>Ao completar o jogo você terá um entendimento profundo sobre:</a:t>
              </a:r>
            </a:p>
            <a:p>
              <a:pPr marL="641783" lvl="1" indent="-320892" algn="l">
                <a:lnSpc>
                  <a:spcPts val="4161"/>
                </a:lnSpc>
                <a:buFont typeface="Arial"/>
                <a:buChar char="•"/>
              </a:pPr>
              <a:r>
                <a:rPr lang="en-US" sz="2972">
                  <a:solidFill>
                    <a:srgbClr val="000000"/>
                  </a:solidFill>
                  <a:latin typeface="Balsamiq Sans"/>
                </a:rPr>
                <a:t>-Assembly</a:t>
              </a:r>
            </a:p>
            <a:p>
              <a:pPr marL="641783" lvl="1" indent="-320892" algn="l">
                <a:lnSpc>
                  <a:spcPts val="4161"/>
                </a:lnSpc>
                <a:buFont typeface="Arial"/>
                <a:buChar char="•"/>
              </a:pPr>
              <a:r>
                <a:rPr lang="en-US" sz="2972">
                  <a:solidFill>
                    <a:srgbClr val="000000"/>
                  </a:solidFill>
                  <a:latin typeface="Balsamiq Sans"/>
                </a:rPr>
                <a:t>Conjuntos de instruções de CPU</a:t>
              </a:r>
            </a:p>
            <a:p>
              <a:pPr marL="641783" lvl="1" indent="-320892" algn="l">
                <a:lnSpc>
                  <a:spcPts val="4161"/>
                </a:lnSpc>
                <a:buFont typeface="Arial"/>
                <a:buChar char="•"/>
              </a:pPr>
              <a:r>
                <a:rPr lang="en-US" sz="2972">
                  <a:solidFill>
                    <a:srgbClr val="000000"/>
                  </a:solidFill>
                  <a:latin typeface="Balsamiq Sans"/>
                </a:rPr>
                <a:t>Como componentes básicos estão relacionados</a:t>
              </a:r>
            </a:p>
            <a:p>
              <a:pPr marL="641783" lvl="1" indent="-320892" algn="l">
                <a:lnSpc>
                  <a:spcPts val="4161"/>
                </a:lnSpc>
                <a:buFont typeface="Arial"/>
                <a:buChar char="•"/>
              </a:pPr>
              <a:r>
                <a:rPr lang="en-US" sz="2972">
                  <a:solidFill>
                    <a:srgbClr val="000000"/>
                  </a:solidFill>
                  <a:latin typeface="Balsamiq Sans"/>
                </a:rPr>
                <a:t>Entendimento sobre como funcionanam declarações condicionais, loops e funções em assembly e hardware.</a:t>
              </a:r>
            </a:p>
            <a:p>
              <a:pPr algn="l">
                <a:lnSpc>
                  <a:spcPts val="4161"/>
                </a:lnSpc>
              </a:pPr>
              <a:endParaRPr lang="en-US" sz="2972">
                <a:solidFill>
                  <a:srgbClr val="000000"/>
                </a:solidFill>
                <a:latin typeface="Balsamiq San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442618" y="9497389"/>
            <a:ext cx="1633364" cy="652451"/>
            <a:chOff x="0" y="0"/>
            <a:chExt cx="2177818" cy="869934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2177818" cy="869934"/>
              <a:chOff x="0" y="0"/>
              <a:chExt cx="1105624" cy="44164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105624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105624" h="441644">
                    <a:moveTo>
                      <a:pt x="182065" y="0"/>
                    </a:moveTo>
                    <a:lnTo>
                      <a:pt x="923559" y="0"/>
                    </a:lnTo>
                    <a:cubicBezTo>
                      <a:pt x="971846" y="0"/>
                      <a:pt x="1018155" y="19182"/>
                      <a:pt x="1052298" y="53326"/>
                    </a:cubicBezTo>
                    <a:cubicBezTo>
                      <a:pt x="1086442" y="87469"/>
                      <a:pt x="1105624" y="133778"/>
                      <a:pt x="1105624" y="182065"/>
                    </a:cubicBezTo>
                    <a:lnTo>
                      <a:pt x="1105624" y="259579"/>
                    </a:lnTo>
                    <a:cubicBezTo>
                      <a:pt x="1105624" y="307866"/>
                      <a:pt x="1086442" y="354175"/>
                      <a:pt x="1052298" y="388318"/>
                    </a:cubicBezTo>
                    <a:cubicBezTo>
                      <a:pt x="1018155" y="422462"/>
                      <a:pt x="971846" y="441644"/>
                      <a:pt x="923559" y="441644"/>
                    </a:cubicBezTo>
                    <a:lnTo>
                      <a:pt x="182065" y="441644"/>
                    </a:lnTo>
                    <a:cubicBezTo>
                      <a:pt x="133778" y="441644"/>
                      <a:pt x="87469" y="422462"/>
                      <a:pt x="53326" y="388318"/>
                    </a:cubicBezTo>
                    <a:cubicBezTo>
                      <a:pt x="19182" y="354175"/>
                      <a:pt x="0" y="307866"/>
                      <a:pt x="0" y="259579"/>
                    </a:cubicBezTo>
                    <a:lnTo>
                      <a:pt x="0" y="182065"/>
                    </a:lnTo>
                    <a:cubicBezTo>
                      <a:pt x="0" y="133778"/>
                      <a:pt x="19182" y="87469"/>
                      <a:pt x="53326" y="53326"/>
                    </a:cubicBezTo>
                    <a:cubicBezTo>
                      <a:pt x="87469" y="19182"/>
                      <a:pt x="133778" y="0"/>
                      <a:pt x="182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85725"/>
                <a:ext cx="1105624" cy="527369"/>
              </a:xfrm>
              <a:prstGeom prst="rect">
                <a:avLst/>
              </a:prstGeom>
            </p:spPr>
            <p:txBody>
              <a:bodyPr lIns="20946" tIns="20946" rIns="20946" bIns="20946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549639" y="126011"/>
              <a:ext cx="1078540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Ana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cid Graphic Elements square Grid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 descr="Acid Graphic Elements square Grid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 descr="Acid Graphic Elements square Grid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 descr="Acid Graphic Elements square Grid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 descr="Acid Graphic Elements square Grid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 descr="Acid Graphic Elements square Grid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8" name="Group 8"/>
          <p:cNvGrpSpPr/>
          <p:nvPr/>
        </p:nvGrpSpPr>
        <p:grpSpPr>
          <a:xfrm>
            <a:off x="9519928" y="3994969"/>
            <a:ext cx="3388048" cy="4359851"/>
            <a:chOff x="0" y="0"/>
            <a:chExt cx="3133810" cy="40326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2A245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355032" y="3994969"/>
            <a:ext cx="3388048" cy="4359851"/>
            <a:chOff x="0" y="0"/>
            <a:chExt cx="3133810" cy="403268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2A245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849720" y="3994969"/>
            <a:ext cx="3388048" cy="4359851"/>
            <a:chOff x="0" y="0"/>
            <a:chExt cx="3133810" cy="40326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2A245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84824" y="3994969"/>
            <a:ext cx="3388048" cy="4359851"/>
            <a:chOff x="0" y="0"/>
            <a:chExt cx="3133810" cy="403268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2A245E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5532424" y="3842569"/>
            <a:ext cx="3388048" cy="4359851"/>
            <a:chOff x="0" y="0"/>
            <a:chExt cx="3133810" cy="403268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67528" y="3842569"/>
            <a:ext cx="3388048" cy="4359851"/>
            <a:chOff x="0" y="0"/>
            <a:chExt cx="3133810" cy="40326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202632" y="3842569"/>
            <a:ext cx="3388048" cy="4359851"/>
            <a:chOff x="0" y="0"/>
            <a:chExt cx="3133810" cy="403268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2" name="Freeform 22"/>
          <p:cNvSpPr/>
          <p:nvPr/>
        </p:nvSpPr>
        <p:spPr>
          <a:xfrm rot="-5400000">
            <a:off x="5122917" y="6057434"/>
            <a:ext cx="432540" cy="1116888"/>
          </a:xfrm>
          <a:custGeom>
            <a:avLst/>
            <a:gdLst/>
            <a:ahLst/>
            <a:cxnLst/>
            <a:rect l="l" t="t" r="r" b="b"/>
            <a:pathLst>
              <a:path w="432540" h="1116888">
                <a:moveTo>
                  <a:pt x="0" y="0"/>
                </a:moveTo>
                <a:lnTo>
                  <a:pt x="432541" y="0"/>
                </a:lnTo>
                <a:lnTo>
                  <a:pt x="432541" y="1116889"/>
                </a:lnTo>
                <a:lnTo>
                  <a:pt x="0" y="1116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3" name="Group 23"/>
          <p:cNvGrpSpPr/>
          <p:nvPr/>
        </p:nvGrpSpPr>
        <p:grpSpPr>
          <a:xfrm>
            <a:off x="1697320" y="3842569"/>
            <a:ext cx="3388048" cy="4359851"/>
            <a:chOff x="0" y="0"/>
            <a:chExt cx="3133810" cy="403268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4F6FC"/>
            </a:solid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25" name="Freeform 25"/>
          <p:cNvSpPr/>
          <p:nvPr/>
        </p:nvSpPr>
        <p:spPr>
          <a:xfrm rot="-5400000">
            <a:off x="8897438" y="6057434"/>
            <a:ext cx="432540" cy="1116888"/>
          </a:xfrm>
          <a:custGeom>
            <a:avLst/>
            <a:gdLst/>
            <a:ahLst/>
            <a:cxnLst/>
            <a:rect l="l" t="t" r="r" b="b"/>
            <a:pathLst>
              <a:path w="432540" h="1116888">
                <a:moveTo>
                  <a:pt x="0" y="0"/>
                </a:moveTo>
                <a:lnTo>
                  <a:pt x="432541" y="0"/>
                </a:lnTo>
                <a:lnTo>
                  <a:pt x="432541" y="1116889"/>
                </a:lnTo>
                <a:lnTo>
                  <a:pt x="0" y="1116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6" name="Freeform 26"/>
          <p:cNvSpPr/>
          <p:nvPr/>
        </p:nvSpPr>
        <p:spPr>
          <a:xfrm rot="-5400000">
            <a:off x="12793125" y="6057434"/>
            <a:ext cx="432540" cy="1116888"/>
          </a:xfrm>
          <a:custGeom>
            <a:avLst/>
            <a:gdLst/>
            <a:ahLst/>
            <a:cxnLst/>
            <a:rect l="l" t="t" r="r" b="b"/>
            <a:pathLst>
              <a:path w="432540" h="1116888">
                <a:moveTo>
                  <a:pt x="0" y="0"/>
                </a:moveTo>
                <a:lnTo>
                  <a:pt x="432541" y="0"/>
                </a:lnTo>
                <a:lnTo>
                  <a:pt x="432541" y="1116889"/>
                </a:lnTo>
                <a:lnTo>
                  <a:pt x="0" y="1116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7" name="Freeform 27"/>
          <p:cNvSpPr/>
          <p:nvPr/>
        </p:nvSpPr>
        <p:spPr>
          <a:xfrm>
            <a:off x="3180556" y="7402849"/>
            <a:ext cx="1732743" cy="721976"/>
          </a:xfrm>
          <a:custGeom>
            <a:avLst/>
            <a:gdLst/>
            <a:ahLst/>
            <a:cxnLst/>
            <a:rect l="l" t="t" r="r" b="b"/>
            <a:pathLst>
              <a:path w="1732743" h="721976">
                <a:moveTo>
                  <a:pt x="0" y="0"/>
                </a:moveTo>
                <a:lnTo>
                  <a:pt x="1732743" y="0"/>
                </a:lnTo>
                <a:lnTo>
                  <a:pt x="1732743" y="721976"/>
                </a:lnTo>
                <a:lnTo>
                  <a:pt x="0" y="721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8" name="TextBox 28"/>
          <p:cNvSpPr txBox="1"/>
          <p:nvPr/>
        </p:nvSpPr>
        <p:spPr>
          <a:xfrm>
            <a:off x="5897632" y="4126833"/>
            <a:ext cx="265763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>
                <a:solidFill>
                  <a:srgbClr val="050A30"/>
                </a:solidFill>
                <a:latin typeface="Balsamiq Sans Bold"/>
              </a:rPr>
              <a:t>Lógica e </a:t>
            </a:r>
          </a:p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50A30"/>
                </a:solidFill>
                <a:latin typeface="Balsamiq Sans Bold"/>
              </a:rPr>
              <a:t>Aritmética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7845201" y="4155408"/>
            <a:ext cx="865102" cy="865102"/>
            <a:chOff x="0" y="0"/>
            <a:chExt cx="1153469" cy="115346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53469" cy="1153469"/>
            </a:xfrm>
            <a:custGeom>
              <a:avLst/>
              <a:gdLst/>
              <a:ahLst/>
              <a:cxnLst/>
              <a:rect l="l" t="t" r="r" b="b"/>
              <a:pathLst>
                <a:path w="1153469" h="1153469">
                  <a:moveTo>
                    <a:pt x="0" y="0"/>
                  </a:moveTo>
                  <a:lnTo>
                    <a:pt x="1153469" y="0"/>
                  </a:lnTo>
                  <a:lnTo>
                    <a:pt x="1153469" y="1153469"/>
                  </a:lnTo>
                  <a:lnTo>
                    <a:pt x="0" y="11534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654638" y="646953"/>
              <a:ext cx="408639" cy="228294"/>
              <a:chOff x="0" y="0"/>
              <a:chExt cx="725170" cy="40513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49530" y="39370"/>
                <a:ext cx="626110" cy="331470"/>
              </a:xfrm>
              <a:custGeom>
                <a:avLst/>
                <a:gdLst/>
                <a:ahLst/>
                <a:cxnLst/>
                <a:rect l="l" t="t" r="r" b="b"/>
                <a:pathLst>
                  <a:path w="626110" h="331470">
                    <a:moveTo>
                      <a:pt x="469900" y="262890"/>
                    </a:moveTo>
                    <a:cubicBezTo>
                      <a:pt x="67310" y="273050"/>
                      <a:pt x="44450" y="256540"/>
                      <a:pt x="26670" y="233680"/>
                    </a:cubicBezTo>
                    <a:cubicBezTo>
                      <a:pt x="10160" y="210820"/>
                      <a:pt x="1270" y="171450"/>
                      <a:pt x="1270" y="144780"/>
                    </a:cubicBezTo>
                    <a:cubicBezTo>
                      <a:pt x="2540" y="123190"/>
                      <a:pt x="10160" y="102870"/>
                      <a:pt x="21590" y="86360"/>
                    </a:cubicBezTo>
                    <a:cubicBezTo>
                      <a:pt x="31750" y="68580"/>
                      <a:pt x="40640" y="53340"/>
                      <a:pt x="66040" y="43180"/>
                    </a:cubicBezTo>
                    <a:cubicBezTo>
                      <a:pt x="133350" y="16510"/>
                      <a:pt x="405130" y="31750"/>
                      <a:pt x="491490" y="45720"/>
                    </a:cubicBezTo>
                    <a:cubicBezTo>
                      <a:pt x="529590" y="52070"/>
                      <a:pt x="552450" y="60960"/>
                      <a:pt x="572770" y="73660"/>
                    </a:cubicBezTo>
                    <a:cubicBezTo>
                      <a:pt x="586740" y="82550"/>
                      <a:pt x="594360" y="90170"/>
                      <a:pt x="601980" y="105410"/>
                    </a:cubicBezTo>
                    <a:cubicBezTo>
                      <a:pt x="613410" y="124460"/>
                      <a:pt x="626110" y="160020"/>
                      <a:pt x="624840" y="187960"/>
                    </a:cubicBezTo>
                    <a:cubicBezTo>
                      <a:pt x="623570" y="214630"/>
                      <a:pt x="610870" y="246380"/>
                      <a:pt x="593090" y="267970"/>
                    </a:cubicBezTo>
                    <a:cubicBezTo>
                      <a:pt x="575310" y="288290"/>
                      <a:pt x="542290" y="304800"/>
                      <a:pt x="519430" y="311150"/>
                    </a:cubicBezTo>
                    <a:cubicBezTo>
                      <a:pt x="504190" y="316230"/>
                      <a:pt x="492760" y="317500"/>
                      <a:pt x="476250" y="313690"/>
                    </a:cubicBezTo>
                    <a:cubicBezTo>
                      <a:pt x="453390" y="309880"/>
                      <a:pt x="417830" y="297180"/>
                      <a:pt x="398780" y="278130"/>
                    </a:cubicBezTo>
                    <a:cubicBezTo>
                      <a:pt x="378460" y="259080"/>
                      <a:pt x="363220" y="224790"/>
                      <a:pt x="358140" y="201930"/>
                    </a:cubicBezTo>
                    <a:cubicBezTo>
                      <a:pt x="354330" y="186690"/>
                      <a:pt x="354330" y="173990"/>
                      <a:pt x="358140" y="158750"/>
                    </a:cubicBezTo>
                    <a:cubicBezTo>
                      <a:pt x="363220" y="135890"/>
                      <a:pt x="378460" y="101600"/>
                      <a:pt x="398780" y="82550"/>
                    </a:cubicBezTo>
                    <a:cubicBezTo>
                      <a:pt x="417830" y="63500"/>
                      <a:pt x="449580" y="49530"/>
                      <a:pt x="476250" y="46990"/>
                    </a:cubicBezTo>
                    <a:cubicBezTo>
                      <a:pt x="502920" y="43180"/>
                      <a:pt x="537210" y="50800"/>
                      <a:pt x="560070" y="64770"/>
                    </a:cubicBezTo>
                    <a:cubicBezTo>
                      <a:pt x="582930" y="78740"/>
                      <a:pt x="605790" y="105410"/>
                      <a:pt x="615950" y="130810"/>
                    </a:cubicBezTo>
                    <a:cubicBezTo>
                      <a:pt x="626110" y="156210"/>
                      <a:pt x="624840" y="194310"/>
                      <a:pt x="621030" y="215900"/>
                    </a:cubicBezTo>
                    <a:cubicBezTo>
                      <a:pt x="617220" y="232410"/>
                      <a:pt x="612140" y="242570"/>
                      <a:pt x="601980" y="256540"/>
                    </a:cubicBezTo>
                    <a:cubicBezTo>
                      <a:pt x="588010" y="274320"/>
                      <a:pt x="567690" y="295910"/>
                      <a:pt x="533400" y="307340"/>
                    </a:cubicBezTo>
                    <a:cubicBezTo>
                      <a:pt x="466090" y="331470"/>
                      <a:pt x="284480" y="323850"/>
                      <a:pt x="198120" y="309880"/>
                    </a:cubicBezTo>
                    <a:cubicBezTo>
                      <a:pt x="140970" y="300990"/>
                      <a:pt x="59690" y="270510"/>
                      <a:pt x="59690" y="264160"/>
                    </a:cubicBezTo>
                    <a:cubicBezTo>
                      <a:pt x="60960" y="257810"/>
                      <a:pt x="195580" y="264160"/>
                      <a:pt x="195580" y="267970"/>
                    </a:cubicBezTo>
                    <a:cubicBezTo>
                      <a:pt x="195580" y="271780"/>
                      <a:pt x="133350" y="288290"/>
                      <a:pt x="105410" y="283210"/>
                    </a:cubicBezTo>
                    <a:cubicBezTo>
                      <a:pt x="76200" y="276860"/>
                      <a:pt x="44450" y="256540"/>
                      <a:pt x="26670" y="233680"/>
                    </a:cubicBezTo>
                    <a:cubicBezTo>
                      <a:pt x="10160" y="210820"/>
                      <a:pt x="0" y="173990"/>
                      <a:pt x="1270" y="144780"/>
                    </a:cubicBezTo>
                    <a:cubicBezTo>
                      <a:pt x="3810" y="116840"/>
                      <a:pt x="24130" y="80010"/>
                      <a:pt x="41910" y="62230"/>
                    </a:cubicBezTo>
                    <a:cubicBezTo>
                      <a:pt x="54610" y="48260"/>
                      <a:pt x="67310" y="44450"/>
                      <a:pt x="88900" y="38100"/>
                    </a:cubicBezTo>
                    <a:cubicBezTo>
                      <a:pt x="127000" y="25400"/>
                      <a:pt x="195580" y="15240"/>
                      <a:pt x="256540" y="11430"/>
                    </a:cubicBezTo>
                    <a:cubicBezTo>
                      <a:pt x="330200" y="6350"/>
                      <a:pt x="444500" y="0"/>
                      <a:pt x="499110" y="19050"/>
                    </a:cubicBezTo>
                    <a:cubicBezTo>
                      <a:pt x="533400" y="29210"/>
                      <a:pt x="556260" y="48260"/>
                      <a:pt x="571500" y="68580"/>
                    </a:cubicBezTo>
                    <a:cubicBezTo>
                      <a:pt x="584200" y="85090"/>
                      <a:pt x="590550" y="104140"/>
                      <a:pt x="593090" y="123190"/>
                    </a:cubicBezTo>
                    <a:cubicBezTo>
                      <a:pt x="595630" y="142240"/>
                      <a:pt x="594360" y="163830"/>
                      <a:pt x="585470" y="182880"/>
                    </a:cubicBezTo>
                    <a:cubicBezTo>
                      <a:pt x="575310" y="205740"/>
                      <a:pt x="548640" y="234950"/>
                      <a:pt x="527050" y="247650"/>
                    </a:cubicBezTo>
                    <a:cubicBezTo>
                      <a:pt x="509270" y="259080"/>
                      <a:pt x="469900" y="262890"/>
                      <a:pt x="469900" y="262890"/>
                    </a:cubicBezTo>
                  </a:path>
                </a:pathLst>
              </a:custGeom>
              <a:solidFill>
                <a:srgbClr val="FFF6F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</p:grpSp>
      </p:grpSp>
      <p:sp>
        <p:nvSpPr>
          <p:cNvPr id="33" name="Freeform 33"/>
          <p:cNvSpPr/>
          <p:nvPr/>
        </p:nvSpPr>
        <p:spPr>
          <a:xfrm>
            <a:off x="11432827" y="3994969"/>
            <a:ext cx="957542" cy="957542"/>
          </a:xfrm>
          <a:custGeom>
            <a:avLst/>
            <a:gdLst/>
            <a:ahLst/>
            <a:cxnLst/>
            <a:rect l="l" t="t" r="r" b="b"/>
            <a:pathLst>
              <a:path w="957542" h="957542">
                <a:moveTo>
                  <a:pt x="0" y="0"/>
                </a:moveTo>
                <a:lnTo>
                  <a:pt x="957541" y="0"/>
                </a:lnTo>
                <a:lnTo>
                  <a:pt x="957541" y="957541"/>
                </a:lnTo>
                <a:lnTo>
                  <a:pt x="0" y="9575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4" name="Freeform 34"/>
          <p:cNvSpPr/>
          <p:nvPr/>
        </p:nvSpPr>
        <p:spPr>
          <a:xfrm>
            <a:off x="5714149" y="1282242"/>
            <a:ext cx="6859702" cy="2049336"/>
          </a:xfrm>
          <a:custGeom>
            <a:avLst/>
            <a:gdLst/>
            <a:ahLst/>
            <a:cxnLst/>
            <a:rect l="l" t="t" r="r" b="b"/>
            <a:pathLst>
              <a:path w="6859702" h="2049336">
                <a:moveTo>
                  <a:pt x="0" y="0"/>
                </a:moveTo>
                <a:lnTo>
                  <a:pt x="6859702" y="0"/>
                </a:lnTo>
                <a:lnTo>
                  <a:pt x="6859702" y="2049335"/>
                </a:lnTo>
                <a:lnTo>
                  <a:pt x="0" y="20493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5" name="TextBox 35"/>
          <p:cNvSpPr txBox="1"/>
          <p:nvPr/>
        </p:nvSpPr>
        <p:spPr>
          <a:xfrm>
            <a:off x="1998507" y="4126833"/>
            <a:ext cx="265763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50A30"/>
                </a:solidFill>
                <a:latin typeface="Balsamiq Sans Bold"/>
              </a:rPr>
              <a:t>Montagem de portas lógicas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998507" y="5020303"/>
            <a:ext cx="2657633" cy="234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sz="1599">
                <a:solidFill>
                  <a:srgbClr val="050A30"/>
                </a:solidFill>
                <a:latin typeface="Balsamiq Sans Bold"/>
              </a:rPr>
              <a:t>Nas primeiras fases cria-se as portas lógicas necessárias para as fases subsequentes, a partir da porta NAND, já que essa é uma porta universal e pode gerar todas as outras portas necessárias.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5897632" y="5020303"/>
            <a:ext cx="2657633" cy="234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sz="1599">
                <a:solidFill>
                  <a:srgbClr val="050A30"/>
                </a:solidFill>
                <a:latin typeface="Balsamiq Sans Bold"/>
              </a:rPr>
              <a:t>Nessas fases cria-se os componentes necessários para realizar as funções de uma máquina que tenha completude de Turing, como componentes de adição, contador, decodificador, switch, etc.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9732736" y="4126833"/>
            <a:ext cx="2657633" cy="45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50A30"/>
                </a:solidFill>
                <a:latin typeface="Balsamiq Sans Bold"/>
              </a:rPr>
              <a:t>Memória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567840" y="4126833"/>
            <a:ext cx="2657633" cy="907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50A30"/>
                </a:solidFill>
                <a:latin typeface="Balsamiq Sans Bold"/>
              </a:rPr>
              <a:t>Arquitetura da CPU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3720240" y="5020303"/>
            <a:ext cx="2657633" cy="234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sz="1599">
                <a:solidFill>
                  <a:srgbClr val="050A30"/>
                </a:solidFill>
                <a:latin typeface="Balsamiq Sans Bold"/>
              </a:rPr>
              <a:t>Nessas fases usa-se os componentes criados para montar um processador funcional, tendo como etapa final um computador que consiga fazer as operaoces basicais, logicas e condicionais.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885136" y="4986623"/>
            <a:ext cx="2657633" cy="2348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99"/>
              </a:lnSpc>
              <a:spcBef>
                <a:spcPct val="0"/>
              </a:spcBef>
            </a:pPr>
            <a:r>
              <a:rPr lang="en-US" sz="1599">
                <a:solidFill>
                  <a:srgbClr val="050A30"/>
                </a:solidFill>
                <a:latin typeface="Balsamiq Sans Bold"/>
              </a:rPr>
              <a:t>Nessas fases criam-se os componentes necessários para implementação da manipulação das registrados, como também realiza-se a prática da lógica necessária para poder realizar isso.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923066" y="1707152"/>
            <a:ext cx="238128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9274F"/>
                </a:solidFill>
                <a:latin typeface="Fredoka"/>
              </a:rPr>
              <a:t>Fases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6442618" y="9497389"/>
            <a:ext cx="1633364" cy="652451"/>
            <a:chOff x="0" y="0"/>
            <a:chExt cx="2177818" cy="869934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2177818" cy="869934"/>
              <a:chOff x="0" y="0"/>
              <a:chExt cx="1105624" cy="441644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105624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105624" h="441644">
                    <a:moveTo>
                      <a:pt x="182065" y="0"/>
                    </a:moveTo>
                    <a:lnTo>
                      <a:pt x="923559" y="0"/>
                    </a:lnTo>
                    <a:cubicBezTo>
                      <a:pt x="971846" y="0"/>
                      <a:pt x="1018155" y="19182"/>
                      <a:pt x="1052298" y="53326"/>
                    </a:cubicBezTo>
                    <a:cubicBezTo>
                      <a:pt x="1086442" y="87469"/>
                      <a:pt x="1105624" y="133778"/>
                      <a:pt x="1105624" y="182065"/>
                    </a:cubicBezTo>
                    <a:lnTo>
                      <a:pt x="1105624" y="259579"/>
                    </a:lnTo>
                    <a:cubicBezTo>
                      <a:pt x="1105624" y="307866"/>
                      <a:pt x="1086442" y="354175"/>
                      <a:pt x="1052298" y="388318"/>
                    </a:cubicBezTo>
                    <a:cubicBezTo>
                      <a:pt x="1018155" y="422462"/>
                      <a:pt x="971846" y="441644"/>
                      <a:pt x="923559" y="441644"/>
                    </a:cubicBezTo>
                    <a:lnTo>
                      <a:pt x="182065" y="441644"/>
                    </a:lnTo>
                    <a:cubicBezTo>
                      <a:pt x="133778" y="441644"/>
                      <a:pt x="87469" y="422462"/>
                      <a:pt x="53326" y="388318"/>
                    </a:cubicBezTo>
                    <a:cubicBezTo>
                      <a:pt x="19182" y="354175"/>
                      <a:pt x="0" y="307866"/>
                      <a:pt x="0" y="259579"/>
                    </a:cubicBezTo>
                    <a:lnTo>
                      <a:pt x="0" y="182065"/>
                    </a:lnTo>
                    <a:cubicBezTo>
                      <a:pt x="0" y="133778"/>
                      <a:pt x="19182" y="87469"/>
                      <a:pt x="53326" y="53326"/>
                    </a:cubicBezTo>
                    <a:cubicBezTo>
                      <a:pt x="87469" y="19182"/>
                      <a:pt x="133778" y="0"/>
                      <a:pt x="182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6" name="TextBox 46"/>
              <p:cNvSpPr txBox="1"/>
              <p:nvPr/>
            </p:nvSpPr>
            <p:spPr>
              <a:xfrm>
                <a:off x="0" y="-85725"/>
                <a:ext cx="1105624" cy="527369"/>
              </a:xfrm>
              <a:prstGeom prst="rect">
                <a:avLst/>
              </a:prstGeom>
            </p:spPr>
            <p:txBody>
              <a:bodyPr lIns="20946" tIns="20946" rIns="20946" bIns="20946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47" name="TextBox 47"/>
            <p:cNvSpPr txBox="1"/>
            <p:nvPr/>
          </p:nvSpPr>
          <p:spPr>
            <a:xfrm>
              <a:off x="549639" y="126011"/>
              <a:ext cx="1078540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Ana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72040" y="305516"/>
            <a:ext cx="10143920" cy="1446368"/>
            <a:chOff x="0" y="0"/>
            <a:chExt cx="13525226" cy="1928491"/>
          </a:xfrm>
        </p:grpSpPr>
        <p:grpSp>
          <p:nvGrpSpPr>
            <p:cNvPr id="10" name="Group 10"/>
            <p:cNvGrpSpPr/>
            <p:nvPr/>
          </p:nvGrpSpPr>
          <p:grpSpPr>
            <a:xfrm>
              <a:off x="152827" y="152827"/>
              <a:ext cx="13372399" cy="1775664"/>
              <a:chOff x="0" y="0"/>
              <a:chExt cx="3544142" cy="470611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3544142" cy="470611"/>
              </a:xfrm>
              <a:custGeom>
                <a:avLst/>
                <a:gdLst/>
                <a:ahLst/>
                <a:cxnLst/>
                <a:rect l="l" t="t" r="r" b="b"/>
                <a:pathLst>
                  <a:path w="3544142" h="470611">
                    <a:moveTo>
                      <a:pt x="11611" y="0"/>
                    </a:moveTo>
                    <a:lnTo>
                      <a:pt x="3532531" y="0"/>
                    </a:lnTo>
                    <a:cubicBezTo>
                      <a:pt x="3535610" y="0"/>
                      <a:pt x="3538564" y="1223"/>
                      <a:pt x="3540741" y="3401"/>
                    </a:cubicBezTo>
                    <a:cubicBezTo>
                      <a:pt x="3542919" y="5578"/>
                      <a:pt x="3544142" y="8532"/>
                      <a:pt x="3544142" y="11611"/>
                    </a:cubicBezTo>
                    <a:lnTo>
                      <a:pt x="3544142" y="459000"/>
                    </a:lnTo>
                    <a:cubicBezTo>
                      <a:pt x="3544142" y="462080"/>
                      <a:pt x="3542919" y="465033"/>
                      <a:pt x="3540741" y="467211"/>
                    </a:cubicBezTo>
                    <a:cubicBezTo>
                      <a:pt x="3538564" y="469388"/>
                      <a:pt x="3535610" y="470611"/>
                      <a:pt x="3532531" y="470611"/>
                    </a:cubicBezTo>
                    <a:lnTo>
                      <a:pt x="11611" y="470611"/>
                    </a:lnTo>
                    <a:cubicBezTo>
                      <a:pt x="8532" y="470611"/>
                      <a:pt x="5578" y="469388"/>
                      <a:pt x="3401" y="467211"/>
                    </a:cubicBezTo>
                    <a:cubicBezTo>
                      <a:pt x="1223" y="465033"/>
                      <a:pt x="0" y="462080"/>
                      <a:pt x="0" y="459000"/>
                    </a:cubicBezTo>
                    <a:lnTo>
                      <a:pt x="0" y="11611"/>
                    </a:lnTo>
                    <a:cubicBezTo>
                      <a:pt x="0" y="8532"/>
                      <a:pt x="1223" y="5578"/>
                      <a:pt x="3401" y="3401"/>
                    </a:cubicBezTo>
                    <a:cubicBezTo>
                      <a:pt x="5578" y="1223"/>
                      <a:pt x="8532" y="0"/>
                      <a:pt x="11611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3544142" cy="508711"/>
              </a:xfrm>
              <a:prstGeom prst="rect">
                <a:avLst/>
              </a:prstGeom>
            </p:spPr>
            <p:txBody>
              <a:bodyPr lIns="50341" tIns="50341" rIns="50341" bIns="503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13372399" cy="1775664"/>
              <a:chOff x="0" y="0"/>
              <a:chExt cx="3544142" cy="470611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3544142" cy="470611"/>
              </a:xfrm>
              <a:custGeom>
                <a:avLst/>
                <a:gdLst/>
                <a:ahLst/>
                <a:cxnLst/>
                <a:rect l="l" t="t" r="r" b="b"/>
                <a:pathLst>
                  <a:path w="3544142" h="470611">
                    <a:moveTo>
                      <a:pt x="11611" y="0"/>
                    </a:moveTo>
                    <a:lnTo>
                      <a:pt x="3532531" y="0"/>
                    </a:lnTo>
                    <a:cubicBezTo>
                      <a:pt x="3535610" y="0"/>
                      <a:pt x="3538564" y="1223"/>
                      <a:pt x="3540741" y="3401"/>
                    </a:cubicBezTo>
                    <a:cubicBezTo>
                      <a:pt x="3542919" y="5578"/>
                      <a:pt x="3544142" y="8532"/>
                      <a:pt x="3544142" y="11611"/>
                    </a:cubicBezTo>
                    <a:lnTo>
                      <a:pt x="3544142" y="459000"/>
                    </a:lnTo>
                    <a:cubicBezTo>
                      <a:pt x="3544142" y="462080"/>
                      <a:pt x="3542919" y="465033"/>
                      <a:pt x="3540741" y="467211"/>
                    </a:cubicBezTo>
                    <a:cubicBezTo>
                      <a:pt x="3538564" y="469388"/>
                      <a:pt x="3535610" y="470611"/>
                      <a:pt x="3532531" y="470611"/>
                    </a:cubicBezTo>
                    <a:lnTo>
                      <a:pt x="11611" y="470611"/>
                    </a:lnTo>
                    <a:cubicBezTo>
                      <a:pt x="8532" y="470611"/>
                      <a:pt x="5578" y="469388"/>
                      <a:pt x="3401" y="467211"/>
                    </a:cubicBezTo>
                    <a:cubicBezTo>
                      <a:pt x="1223" y="465033"/>
                      <a:pt x="0" y="462080"/>
                      <a:pt x="0" y="459000"/>
                    </a:cubicBezTo>
                    <a:lnTo>
                      <a:pt x="0" y="11611"/>
                    </a:lnTo>
                    <a:cubicBezTo>
                      <a:pt x="0" y="8532"/>
                      <a:pt x="1223" y="5578"/>
                      <a:pt x="3401" y="3401"/>
                    </a:cubicBezTo>
                    <a:cubicBezTo>
                      <a:pt x="5578" y="1223"/>
                      <a:pt x="8532" y="0"/>
                      <a:pt x="11611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3544142" cy="508711"/>
              </a:xfrm>
              <a:prstGeom prst="rect">
                <a:avLst/>
              </a:prstGeom>
            </p:spPr>
            <p:txBody>
              <a:bodyPr lIns="50341" tIns="50341" rIns="50341" bIns="503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336542" y="247867"/>
              <a:ext cx="10699314" cy="1279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580"/>
                </a:lnSpc>
                <a:spcBef>
                  <a:spcPct val="0"/>
                </a:spcBef>
              </a:pPr>
              <a:r>
                <a:rPr lang="en-US" sz="6317">
                  <a:solidFill>
                    <a:srgbClr val="2A245E"/>
                  </a:solidFill>
                  <a:latin typeface="Fredoka"/>
                </a:rPr>
                <a:t>Component Factory</a:t>
              </a:r>
            </a:p>
          </p:txBody>
        </p:sp>
      </p:grpSp>
      <p:sp>
        <p:nvSpPr>
          <p:cNvPr id="17" name="Freeform 17"/>
          <p:cNvSpPr/>
          <p:nvPr/>
        </p:nvSpPr>
        <p:spPr>
          <a:xfrm>
            <a:off x="8294899" y="1933573"/>
            <a:ext cx="9679055" cy="7749160"/>
          </a:xfrm>
          <a:custGeom>
            <a:avLst/>
            <a:gdLst/>
            <a:ahLst/>
            <a:cxnLst/>
            <a:rect l="l" t="t" r="r" b="b"/>
            <a:pathLst>
              <a:path w="9679055" h="7749160">
                <a:moveTo>
                  <a:pt x="0" y="0"/>
                </a:moveTo>
                <a:lnTo>
                  <a:pt x="9679056" y="0"/>
                </a:lnTo>
                <a:lnTo>
                  <a:pt x="9679056" y="7749160"/>
                </a:lnTo>
                <a:lnTo>
                  <a:pt x="0" y="7749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9" t="-2871" r="-469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8" name="Group 18"/>
          <p:cNvGrpSpPr/>
          <p:nvPr/>
        </p:nvGrpSpPr>
        <p:grpSpPr>
          <a:xfrm>
            <a:off x="314045" y="1933573"/>
            <a:ext cx="7735543" cy="7749160"/>
            <a:chOff x="0" y="0"/>
            <a:chExt cx="10314057" cy="10332214"/>
          </a:xfrm>
        </p:grpSpPr>
        <p:grpSp>
          <p:nvGrpSpPr>
            <p:cNvPr id="19" name="Group 19"/>
            <p:cNvGrpSpPr/>
            <p:nvPr/>
          </p:nvGrpSpPr>
          <p:grpSpPr>
            <a:xfrm>
              <a:off x="230482" y="268369"/>
              <a:ext cx="10083576" cy="10063845"/>
              <a:chOff x="0" y="0"/>
              <a:chExt cx="1740172" cy="173676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4554" y="0"/>
                    </a:moveTo>
                    <a:lnTo>
                      <a:pt x="1715619" y="0"/>
                    </a:lnTo>
                    <a:cubicBezTo>
                      <a:pt x="1722131" y="0"/>
                      <a:pt x="1728376" y="2587"/>
                      <a:pt x="1732981" y="7192"/>
                    </a:cubicBezTo>
                    <a:cubicBezTo>
                      <a:pt x="1737586" y="11796"/>
                      <a:pt x="1740172" y="18042"/>
                      <a:pt x="1740172" y="24554"/>
                    </a:cubicBezTo>
                    <a:lnTo>
                      <a:pt x="1740172" y="1712214"/>
                    </a:lnTo>
                    <a:cubicBezTo>
                      <a:pt x="1740172" y="1725774"/>
                      <a:pt x="1729179" y="1736767"/>
                      <a:pt x="1715619" y="1736767"/>
                    </a:cubicBezTo>
                    <a:lnTo>
                      <a:pt x="24554" y="1736767"/>
                    </a:lnTo>
                    <a:cubicBezTo>
                      <a:pt x="10993" y="1736767"/>
                      <a:pt x="0" y="1725774"/>
                      <a:pt x="0" y="1712214"/>
                    </a:cubicBezTo>
                    <a:lnTo>
                      <a:pt x="0" y="24554"/>
                    </a:lnTo>
                    <a:cubicBezTo>
                      <a:pt x="0" y="10993"/>
                      <a:pt x="10993" y="0"/>
                      <a:pt x="24554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48485" tIns="48485" rIns="48485" bIns="48485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0"/>
              <a:ext cx="10083576" cy="10063845"/>
              <a:chOff x="0" y="0"/>
              <a:chExt cx="1740172" cy="1736767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4554" y="0"/>
                    </a:moveTo>
                    <a:lnTo>
                      <a:pt x="1715619" y="0"/>
                    </a:lnTo>
                    <a:cubicBezTo>
                      <a:pt x="1722131" y="0"/>
                      <a:pt x="1728376" y="2587"/>
                      <a:pt x="1732981" y="7192"/>
                    </a:cubicBezTo>
                    <a:cubicBezTo>
                      <a:pt x="1737586" y="11796"/>
                      <a:pt x="1740172" y="18042"/>
                      <a:pt x="1740172" y="24554"/>
                    </a:cubicBezTo>
                    <a:lnTo>
                      <a:pt x="1740172" y="1712214"/>
                    </a:lnTo>
                    <a:cubicBezTo>
                      <a:pt x="1740172" y="1725774"/>
                      <a:pt x="1729179" y="1736767"/>
                      <a:pt x="1715619" y="1736767"/>
                    </a:cubicBezTo>
                    <a:lnTo>
                      <a:pt x="24554" y="1736767"/>
                    </a:lnTo>
                    <a:cubicBezTo>
                      <a:pt x="10993" y="1736767"/>
                      <a:pt x="0" y="1725774"/>
                      <a:pt x="0" y="1712214"/>
                    </a:cubicBezTo>
                    <a:lnTo>
                      <a:pt x="0" y="24554"/>
                    </a:lnTo>
                    <a:cubicBezTo>
                      <a:pt x="0" y="10993"/>
                      <a:pt x="10993" y="0"/>
                      <a:pt x="24554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48485" tIns="48485" rIns="48485" bIns="48485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30482" y="-60522"/>
              <a:ext cx="9603616" cy="10051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655"/>
                </a:lnSpc>
                <a:spcBef>
                  <a:spcPct val="0"/>
                </a:spcBef>
              </a:pPr>
              <a:r>
                <a:rPr lang="en-US" sz="4437">
                  <a:solidFill>
                    <a:srgbClr val="2A245E"/>
                  </a:solidFill>
                  <a:latin typeface="Balsamiq Sans"/>
                </a:rPr>
                <a:t>O jogo possui uma fábrica de componentes, nela, pode-se criar novos componentes customizados, podendo ser usada para customizar componentes já existentes e  adicionar mais funções a componentes já existentes.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442618" y="9497389"/>
            <a:ext cx="1633364" cy="652451"/>
            <a:chOff x="0" y="0"/>
            <a:chExt cx="2177818" cy="86993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177818" cy="869934"/>
              <a:chOff x="0" y="0"/>
              <a:chExt cx="1105624" cy="4416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105624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105624" h="441644">
                    <a:moveTo>
                      <a:pt x="182065" y="0"/>
                    </a:moveTo>
                    <a:lnTo>
                      <a:pt x="923559" y="0"/>
                    </a:lnTo>
                    <a:cubicBezTo>
                      <a:pt x="971846" y="0"/>
                      <a:pt x="1018155" y="19182"/>
                      <a:pt x="1052298" y="53326"/>
                    </a:cubicBezTo>
                    <a:cubicBezTo>
                      <a:pt x="1086442" y="87469"/>
                      <a:pt x="1105624" y="133778"/>
                      <a:pt x="1105624" y="182065"/>
                    </a:cubicBezTo>
                    <a:lnTo>
                      <a:pt x="1105624" y="259579"/>
                    </a:lnTo>
                    <a:cubicBezTo>
                      <a:pt x="1105624" y="307866"/>
                      <a:pt x="1086442" y="354175"/>
                      <a:pt x="1052298" y="388318"/>
                    </a:cubicBezTo>
                    <a:cubicBezTo>
                      <a:pt x="1018155" y="422462"/>
                      <a:pt x="971846" y="441644"/>
                      <a:pt x="923559" y="441644"/>
                    </a:cubicBezTo>
                    <a:lnTo>
                      <a:pt x="182065" y="441644"/>
                    </a:lnTo>
                    <a:cubicBezTo>
                      <a:pt x="133778" y="441644"/>
                      <a:pt x="87469" y="422462"/>
                      <a:pt x="53326" y="388318"/>
                    </a:cubicBezTo>
                    <a:cubicBezTo>
                      <a:pt x="19182" y="354175"/>
                      <a:pt x="0" y="307866"/>
                      <a:pt x="0" y="259579"/>
                    </a:cubicBezTo>
                    <a:lnTo>
                      <a:pt x="0" y="182065"/>
                    </a:lnTo>
                    <a:cubicBezTo>
                      <a:pt x="0" y="133778"/>
                      <a:pt x="19182" y="87469"/>
                      <a:pt x="53326" y="53326"/>
                    </a:cubicBezTo>
                    <a:cubicBezTo>
                      <a:pt x="87469" y="19182"/>
                      <a:pt x="133778" y="0"/>
                      <a:pt x="18206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85725"/>
                <a:ext cx="1105624" cy="527369"/>
              </a:xfrm>
              <a:prstGeom prst="rect">
                <a:avLst/>
              </a:prstGeom>
            </p:spPr>
            <p:txBody>
              <a:bodyPr lIns="20946" tIns="20946" rIns="20946" bIns="20946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49639" y="126011"/>
              <a:ext cx="1078540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Ana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2794" y="732162"/>
            <a:ext cx="6759617" cy="8822675"/>
            <a:chOff x="0" y="0"/>
            <a:chExt cx="9012823" cy="11763567"/>
          </a:xfrm>
        </p:grpSpPr>
        <p:grpSp>
          <p:nvGrpSpPr>
            <p:cNvPr id="10" name="Group 10"/>
            <p:cNvGrpSpPr/>
            <p:nvPr/>
          </p:nvGrpSpPr>
          <p:grpSpPr>
            <a:xfrm>
              <a:off x="201363" y="2971182"/>
              <a:ext cx="8809623" cy="8792385"/>
              <a:chOff x="0" y="0"/>
              <a:chExt cx="1740172" cy="173676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2736718"/>
              <a:ext cx="8809623" cy="8792385"/>
              <a:chOff x="0" y="0"/>
              <a:chExt cx="1740172" cy="17367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264339" y="3139395"/>
              <a:ext cx="8280945" cy="79013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49"/>
                </a:lnSpc>
              </a:pPr>
              <a:r>
                <a:rPr lang="en-US" sz="2899">
                  <a:solidFill>
                    <a:srgbClr val="2A245E"/>
                  </a:solidFill>
                  <a:latin typeface="Balsamiq Sans"/>
                </a:rPr>
                <a:t>O half adder foi implementado usando uma porta XOR, pois 0+1 ou 1+0 = 1 em soma binária, e para bit de carry usa-se uma porta AND pois 1+1 = 0 com 1 de carry.</a:t>
              </a:r>
            </a:p>
            <a:p>
              <a:pPr marL="0" lvl="0" indent="0" algn="l">
                <a:lnSpc>
                  <a:spcPts val="434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2A245E"/>
                  </a:solidFill>
                  <a:latin typeface="Balsamiq Sans"/>
                </a:rPr>
                <a:t>O full adder segue a mesma lógica porém com 3 inputs, sendo assim precisou-se adicionar uma lógica complementar pois 1+1+1 = 1 com 1 de carry, e 1 + 0 + 1 = 0 com 1 de carry.</a:t>
              </a: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03200" y="203200"/>
              <a:ext cx="8809623" cy="2436948"/>
              <a:chOff x="0" y="0"/>
              <a:chExt cx="1756049" cy="48576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56049" cy="485764"/>
              </a:xfrm>
              <a:custGeom>
                <a:avLst/>
                <a:gdLst/>
                <a:ahLst/>
                <a:cxnLst/>
                <a:rect l="l" t="t" r="r" b="b"/>
                <a:pathLst>
                  <a:path w="1756049" h="485764">
                    <a:moveTo>
                      <a:pt x="23435" y="0"/>
                    </a:moveTo>
                    <a:lnTo>
                      <a:pt x="1732615" y="0"/>
                    </a:lnTo>
                    <a:cubicBezTo>
                      <a:pt x="1738830" y="0"/>
                      <a:pt x="1744791" y="2469"/>
                      <a:pt x="1749185" y="6864"/>
                    </a:cubicBezTo>
                    <a:cubicBezTo>
                      <a:pt x="1753580" y="11259"/>
                      <a:pt x="1756049" y="17219"/>
                      <a:pt x="1756049" y="23435"/>
                    </a:cubicBezTo>
                    <a:lnTo>
                      <a:pt x="1756049" y="462330"/>
                    </a:lnTo>
                    <a:cubicBezTo>
                      <a:pt x="1756049" y="475272"/>
                      <a:pt x="1745557" y="485764"/>
                      <a:pt x="1732615" y="485764"/>
                    </a:cubicBezTo>
                    <a:lnTo>
                      <a:pt x="23435" y="485764"/>
                    </a:lnTo>
                    <a:cubicBezTo>
                      <a:pt x="10492" y="485764"/>
                      <a:pt x="0" y="475272"/>
                      <a:pt x="0" y="462330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756049" cy="523864"/>
              </a:xfrm>
              <a:prstGeom prst="rect">
                <a:avLst/>
              </a:prstGeom>
            </p:spPr>
            <p:txBody>
              <a:bodyPr lIns="50341" tIns="50341" rIns="50341" bIns="5034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0"/>
              <a:ext cx="8809623" cy="2436948"/>
              <a:chOff x="0" y="0"/>
              <a:chExt cx="1756049" cy="485764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56049" cy="485764"/>
              </a:xfrm>
              <a:custGeom>
                <a:avLst/>
                <a:gdLst/>
                <a:ahLst/>
                <a:cxnLst/>
                <a:rect l="l" t="t" r="r" b="b"/>
                <a:pathLst>
                  <a:path w="1756049" h="485764">
                    <a:moveTo>
                      <a:pt x="23435" y="0"/>
                    </a:moveTo>
                    <a:lnTo>
                      <a:pt x="1732615" y="0"/>
                    </a:lnTo>
                    <a:cubicBezTo>
                      <a:pt x="1738830" y="0"/>
                      <a:pt x="1744791" y="2469"/>
                      <a:pt x="1749185" y="6864"/>
                    </a:cubicBezTo>
                    <a:cubicBezTo>
                      <a:pt x="1753580" y="11259"/>
                      <a:pt x="1756049" y="17219"/>
                      <a:pt x="1756049" y="23435"/>
                    </a:cubicBezTo>
                    <a:lnTo>
                      <a:pt x="1756049" y="462330"/>
                    </a:lnTo>
                    <a:cubicBezTo>
                      <a:pt x="1756049" y="475272"/>
                      <a:pt x="1745557" y="485764"/>
                      <a:pt x="1732615" y="485764"/>
                    </a:cubicBezTo>
                    <a:lnTo>
                      <a:pt x="23435" y="485764"/>
                    </a:lnTo>
                    <a:cubicBezTo>
                      <a:pt x="10492" y="485764"/>
                      <a:pt x="0" y="475272"/>
                      <a:pt x="0" y="462330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756049" cy="523864"/>
              </a:xfrm>
              <a:prstGeom prst="rect">
                <a:avLst/>
              </a:prstGeom>
            </p:spPr>
            <p:txBody>
              <a:bodyPr lIns="50341" tIns="50341" rIns="50341" bIns="5034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246959" y="603266"/>
              <a:ext cx="8353375" cy="1257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440"/>
                </a:lnSpc>
                <a:spcBef>
                  <a:spcPct val="0"/>
                </a:spcBef>
              </a:pPr>
              <a:r>
                <a:rPr lang="en-US" sz="6200">
                  <a:solidFill>
                    <a:srgbClr val="2A245E"/>
                  </a:solidFill>
                  <a:latin typeface="Fredoka"/>
                </a:rPr>
                <a:t>Adder</a:t>
              </a:r>
            </a:p>
          </p:txBody>
        </p:sp>
      </p:grpSp>
      <p:sp>
        <p:nvSpPr>
          <p:cNvPr id="24" name="Freeform 24"/>
          <p:cNvSpPr/>
          <p:nvPr/>
        </p:nvSpPr>
        <p:spPr>
          <a:xfrm>
            <a:off x="7154209" y="732162"/>
            <a:ext cx="4284816" cy="8160039"/>
          </a:xfrm>
          <a:custGeom>
            <a:avLst/>
            <a:gdLst/>
            <a:ahLst/>
            <a:cxnLst/>
            <a:rect l="l" t="t" r="r" b="b"/>
            <a:pathLst>
              <a:path w="4284816" h="8160039">
                <a:moveTo>
                  <a:pt x="0" y="0"/>
                </a:moveTo>
                <a:lnTo>
                  <a:pt x="4284816" y="0"/>
                </a:lnTo>
                <a:lnTo>
                  <a:pt x="4284816" y="8160039"/>
                </a:lnTo>
                <a:lnTo>
                  <a:pt x="0" y="8160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067" r="-36230"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25" name="Freeform 25"/>
          <p:cNvSpPr/>
          <p:nvPr/>
        </p:nvSpPr>
        <p:spPr>
          <a:xfrm>
            <a:off x="11581900" y="732162"/>
            <a:ext cx="6476898" cy="8160039"/>
          </a:xfrm>
          <a:custGeom>
            <a:avLst/>
            <a:gdLst/>
            <a:ahLst/>
            <a:cxnLst/>
            <a:rect l="l" t="t" r="r" b="b"/>
            <a:pathLst>
              <a:path w="6476898" h="8160039">
                <a:moveTo>
                  <a:pt x="0" y="0"/>
                </a:moveTo>
                <a:lnTo>
                  <a:pt x="6476898" y="0"/>
                </a:lnTo>
                <a:lnTo>
                  <a:pt x="6476898" y="8160039"/>
                </a:lnTo>
                <a:lnTo>
                  <a:pt x="0" y="81600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26" name="Group 26"/>
          <p:cNvGrpSpPr/>
          <p:nvPr/>
        </p:nvGrpSpPr>
        <p:grpSpPr>
          <a:xfrm>
            <a:off x="16112412" y="9554838"/>
            <a:ext cx="1946386" cy="652451"/>
            <a:chOff x="0" y="0"/>
            <a:chExt cx="2595181" cy="86993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Mariana</a:t>
              </a:r>
            </a:p>
          </p:txBody>
        </p:sp>
      </p:grpSp>
      <p:sp>
        <p:nvSpPr>
          <p:cNvPr id="31" name="Freeform 31"/>
          <p:cNvSpPr/>
          <p:nvPr/>
        </p:nvSpPr>
        <p:spPr>
          <a:xfrm>
            <a:off x="11581900" y="732162"/>
            <a:ext cx="6473580" cy="8160039"/>
          </a:xfrm>
          <a:custGeom>
            <a:avLst/>
            <a:gdLst/>
            <a:ahLst/>
            <a:cxnLst/>
            <a:rect l="l" t="t" r="r" b="b"/>
            <a:pathLst>
              <a:path w="6473580" h="8160039">
                <a:moveTo>
                  <a:pt x="0" y="0"/>
                </a:moveTo>
                <a:lnTo>
                  <a:pt x="6473580" y="0"/>
                </a:lnTo>
                <a:lnTo>
                  <a:pt x="6473580" y="8160039"/>
                </a:lnTo>
                <a:lnTo>
                  <a:pt x="0" y="81600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sh dir="u"/>
        <p:sndAc>
          <p:stSnd>
            <p:snd r:embed="rId2" name="push.wav"/>
          </p:stSnd>
        </p:sndAc>
      </p:transition>
    </mc:Choice>
    <mc:Fallback>
      <p:transition spd="slow">
        <p:push dir="u"/>
        <p:sndAc>
          <p:stSnd>
            <p:snd r:embed="rId2" name="push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515994" y="739924"/>
            <a:ext cx="5808518" cy="8964800"/>
          </a:xfrm>
          <a:custGeom>
            <a:avLst/>
            <a:gdLst/>
            <a:ahLst/>
            <a:cxnLst/>
            <a:rect l="l" t="t" r="r" b="b"/>
            <a:pathLst>
              <a:path w="5808518" h="8964800">
                <a:moveTo>
                  <a:pt x="0" y="0"/>
                </a:moveTo>
                <a:lnTo>
                  <a:pt x="5808519" y="0"/>
                </a:lnTo>
                <a:lnTo>
                  <a:pt x="5808519" y="8964800"/>
                </a:lnTo>
                <a:lnTo>
                  <a:pt x="0" y="896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6726029" y="739924"/>
            <a:ext cx="4835942" cy="8964800"/>
          </a:xfrm>
          <a:custGeom>
            <a:avLst/>
            <a:gdLst/>
            <a:ahLst/>
            <a:cxnLst/>
            <a:rect l="l" t="t" r="r" b="b"/>
            <a:pathLst>
              <a:path w="4835942" h="8964800">
                <a:moveTo>
                  <a:pt x="0" y="0"/>
                </a:moveTo>
                <a:lnTo>
                  <a:pt x="4835942" y="0"/>
                </a:lnTo>
                <a:lnTo>
                  <a:pt x="4835942" y="8964800"/>
                </a:lnTo>
                <a:lnTo>
                  <a:pt x="0" y="896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11941548" y="739924"/>
            <a:ext cx="5980802" cy="8964800"/>
          </a:xfrm>
          <a:custGeom>
            <a:avLst/>
            <a:gdLst/>
            <a:ahLst/>
            <a:cxnLst/>
            <a:rect l="l" t="t" r="r" b="b"/>
            <a:pathLst>
              <a:path w="5980802" h="8964800">
                <a:moveTo>
                  <a:pt x="0" y="0"/>
                </a:moveTo>
                <a:lnTo>
                  <a:pt x="5980802" y="0"/>
                </a:lnTo>
                <a:lnTo>
                  <a:pt x="5980802" y="8964800"/>
                </a:lnTo>
                <a:lnTo>
                  <a:pt x="0" y="896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11" name="Group 11"/>
          <p:cNvGrpSpPr/>
          <p:nvPr/>
        </p:nvGrpSpPr>
        <p:grpSpPr>
          <a:xfrm>
            <a:off x="16112412" y="9554838"/>
            <a:ext cx="1946386" cy="652451"/>
            <a:chOff x="0" y="0"/>
            <a:chExt cx="2595181" cy="869934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Mariana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952500"/>
            <a:ext cx="18288000" cy="12192000"/>
            <a:chOff x="0" y="0"/>
            <a:chExt cx="24384000" cy="1625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5" name="Freeform 5"/>
            <p:cNvSpPr/>
            <p:nvPr/>
          </p:nvSpPr>
          <p:spPr>
            <a:xfrm>
              <a:off x="8128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>
              <a:off x="8128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16256000" y="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256000" y="8128000"/>
              <a:ext cx="8128000" cy="8128000"/>
            </a:xfrm>
            <a:custGeom>
              <a:avLst/>
              <a:gdLst/>
              <a:ahLst/>
              <a:cxnLst/>
              <a:rect l="l" t="t" r="r" b="b"/>
              <a:pathLst>
                <a:path w="8128000" h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8128000"/>
                  </a:lnTo>
                  <a:lnTo>
                    <a:pt x="0" y="8128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50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1100" y="1121192"/>
            <a:ext cx="6607217" cy="1827711"/>
            <a:chOff x="0" y="0"/>
            <a:chExt cx="1756049" cy="48576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3021330"/>
            <a:ext cx="6758240" cy="6770137"/>
            <a:chOff x="0" y="0"/>
            <a:chExt cx="9010986" cy="9026849"/>
          </a:xfrm>
        </p:grpSpPr>
        <p:grpSp>
          <p:nvGrpSpPr>
            <p:cNvPr id="13" name="Group 13"/>
            <p:cNvGrpSpPr/>
            <p:nvPr/>
          </p:nvGrpSpPr>
          <p:grpSpPr>
            <a:xfrm>
              <a:off x="201363" y="234464"/>
              <a:ext cx="8809623" cy="8792385"/>
              <a:chOff x="0" y="0"/>
              <a:chExt cx="1740172" cy="173676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050A30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0"/>
              <a:ext cx="8809623" cy="8792385"/>
              <a:chOff x="0" y="0"/>
              <a:chExt cx="1740172" cy="173676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740172" cy="1736767"/>
              </a:xfrm>
              <a:custGeom>
                <a:avLst/>
                <a:gdLst/>
                <a:ahLst/>
                <a:cxnLst/>
                <a:rect l="l" t="t" r="r" b="b"/>
                <a:pathLst>
                  <a:path w="1740172" h="1736767">
                    <a:moveTo>
                      <a:pt x="23435" y="0"/>
                    </a:moveTo>
                    <a:lnTo>
                      <a:pt x="1716738" y="0"/>
                    </a:lnTo>
                    <a:cubicBezTo>
                      <a:pt x="1729680" y="0"/>
                      <a:pt x="1740172" y="10492"/>
                      <a:pt x="1740172" y="23435"/>
                    </a:cubicBezTo>
                    <a:lnTo>
                      <a:pt x="1740172" y="1713333"/>
                    </a:lnTo>
                    <a:cubicBezTo>
                      <a:pt x="1740172" y="1726275"/>
                      <a:pt x="1729680" y="1736767"/>
                      <a:pt x="1716738" y="1736767"/>
                    </a:cubicBezTo>
                    <a:lnTo>
                      <a:pt x="23435" y="1736767"/>
                    </a:lnTo>
                    <a:cubicBezTo>
                      <a:pt x="10492" y="1736767"/>
                      <a:pt x="0" y="1726275"/>
                      <a:pt x="0" y="1713333"/>
                    </a:cubicBezTo>
                    <a:lnTo>
                      <a:pt x="0" y="23435"/>
                    </a:lnTo>
                    <a:cubicBezTo>
                      <a:pt x="0" y="10492"/>
                      <a:pt x="10492" y="0"/>
                      <a:pt x="23435" y="0"/>
                    </a:cubicBezTo>
                    <a:close/>
                  </a:path>
                </a:pathLst>
              </a:custGeom>
              <a:solidFill>
                <a:srgbClr val="F4F6FC"/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740172" cy="177486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28700" y="968792"/>
            <a:ext cx="6607217" cy="1827711"/>
            <a:chOff x="0" y="0"/>
            <a:chExt cx="1756049" cy="48576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56049" cy="485764"/>
            </a:xfrm>
            <a:custGeom>
              <a:avLst/>
              <a:gdLst/>
              <a:ahLst/>
              <a:cxnLst/>
              <a:rect l="l" t="t" r="r" b="b"/>
              <a:pathLst>
                <a:path w="1756049" h="485764">
                  <a:moveTo>
                    <a:pt x="23435" y="0"/>
                  </a:moveTo>
                  <a:lnTo>
                    <a:pt x="1732615" y="0"/>
                  </a:lnTo>
                  <a:cubicBezTo>
                    <a:pt x="1738830" y="0"/>
                    <a:pt x="1744791" y="2469"/>
                    <a:pt x="1749185" y="6864"/>
                  </a:cubicBezTo>
                  <a:cubicBezTo>
                    <a:pt x="1753580" y="11259"/>
                    <a:pt x="1756049" y="17219"/>
                    <a:pt x="1756049" y="23435"/>
                  </a:cubicBezTo>
                  <a:lnTo>
                    <a:pt x="1756049" y="462330"/>
                  </a:lnTo>
                  <a:cubicBezTo>
                    <a:pt x="1756049" y="475272"/>
                    <a:pt x="1745557" y="485764"/>
                    <a:pt x="1732615" y="485764"/>
                  </a:cubicBezTo>
                  <a:lnTo>
                    <a:pt x="23435" y="485764"/>
                  </a:lnTo>
                  <a:cubicBezTo>
                    <a:pt x="10492" y="485764"/>
                    <a:pt x="0" y="475272"/>
                    <a:pt x="0" y="462330"/>
                  </a:cubicBezTo>
                  <a:lnTo>
                    <a:pt x="0" y="23435"/>
                  </a:lnTo>
                  <a:cubicBezTo>
                    <a:pt x="0" y="10492"/>
                    <a:pt x="10492" y="0"/>
                    <a:pt x="23435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756049" cy="523864"/>
            </a:xfrm>
            <a:prstGeom prst="rect">
              <a:avLst/>
            </a:prstGeom>
          </p:spPr>
          <p:txBody>
            <a:bodyPr lIns="50341" tIns="50341" rIns="50341" bIns="50341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13919" y="1421241"/>
            <a:ext cx="626503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320"/>
              </a:lnSpc>
              <a:spcBef>
                <a:spcPct val="0"/>
              </a:spcBef>
            </a:pPr>
            <a:r>
              <a:rPr lang="en-US" sz="6100">
                <a:solidFill>
                  <a:srgbClr val="2A245E"/>
                </a:solidFill>
                <a:latin typeface="Fredoka"/>
              </a:rPr>
              <a:t>Inversor de sinal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3919" y="3552709"/>
            <a:ext cx="6265031" cy="5602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50"/>
              </a:lnSpc>
              <a:spcBef>
                <a:spcPct val="0"/>
              </a:spcBef>
            </a:pPr>
            <a:r>
              <a:rPr lang="en-US" sz="3700">
                <a:solidFill>
                  <a:srgbClr val="2A245E"/>
                </a:solidFill>
                <a:latin typeface="Balsamiq Sans"/>
              </a:rPr>
              <a:t>Esse componente inverte o sinal de um número usando complemento de dois, Isso realiza-se fazendo a operação NOT do número, e com esse valor somando 1, o resultado é o número com sinal invertido</a:t>
            </a:r>
          </a:p>
        </p:txBody>
      </p:sp>
      <p:sp>
        <p:nvSpPr>
          <p:cNvPr id="24" name="Freeform 24"/>
          <p:cNvSpPr/>
          <p:nvPr/>
        </p:nvSpPr>
        <p:spPr>
          <a:xfrm>
            <a:off x="10221367" y="256446"/>
            <a:ext cx="5886838" cy="9774108"/>
          </a:xfrm>
          <a:custGeom>
            <a:avLst/>
            <a:gdLst/>
            <a:ahLst/>
            <a:cxnLst/>
            <a:rect l="l" t="t" r="r" b="b"/>
            <a:pathLst>
              <a:path w="5886838" h="9774108">
                <a:moveTo>
                  <a:pt x="0" y="0"/>
                </a:moveTo>
                <a:lnTo>
                  <a:pt x="5886837" y="0"/>
                </a:lnTo>
                <a:lnTo>
                  <a:pt x="5886837" y="9774108"/>
                </a:lnTo>
                <a:lnTo>
                  <a:pt x="0" y="97741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9525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25" name="Group 25"/>
          <p:cNvGrpSpPr/>
          <p:nvPr/>
        </p:nvGrpSpPr>
        <p:grpSpPr>
          <a:xfrm>
            <a:off x="16112412" y="9554838"/>
            <a:ext cx="1946386" cy="652451"/>
            <a:chOff x="0" y="0"/>
            <a:chExt cx="2595181" cy="869934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595181" cy="869934"/>
              <a:chOff x="0" y="0"/>
              <a:chExt cx="1317509" cy="44164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17509" cy="441644"/>
              </a:xfrm>
              <a:custGeom>
                <a:avLst/>
                <a:gdLst/>
                <a:ahLst/>
                <a:cxnLst/>
                <a:rect l="l" t="t" r="r" b="b"/>
                <a:pathLst>
                  <a:path w="1317509" h="441644">
                    <a:moveTo>
                      <a:pt x="119328" y="0"/>
                    </a:moveTo>
                    <a:lnTo>
                      <a:pt x="1198181" y="0"/>
                    </a:lnTo>
                    <a:cubicBezTo>
                      <a:pt x="1229829" y="0"/>
                      <a:pt x="1260180" y="12572"/>
                      <a:pt x="1282559" y="34950"/>
                    </a:cubicBezTo>
                    <a:cubicBezTo>
                      <a:pt x="1304937" y="57329"/>
                      <a:pt x="1317509" y="87680"/>
                      <a:pt x="1317509" y="119328"/>
                    </a:cubicBezTo>
                    <a:lnTo>
                      <a:pt x="1317509" y="322316"/>
                    </a:lnTo>
                    <a:cubicBezTo>
                      <a:pt x="1317509" y="388219"/>
                      <a:pt x="1264084" y="441644"/>
                      <a:pt x="1198181" y="441644"/>
                    </a:cubicBezTo>
                    <a:lnTo>
                      <a:pt x="119328" y="441644"/>
                    </a:lnTo>
                    <a:cubicBezTo>
                      <a:pt x="53425" y="441644"/>
                      <a:pt x="0" y="388219"/>
                      <a:pt x="0" y="322316"/>
                    </a:cubicBezTo>
                    <a:lnTo>
                      <a:pt x="0" y="119328"/>
                    </a:lnTo>
                    <a:cubicBezTo>
                      <a:pt x="0" y="53425"/>
                      <a:pt x="53425" y="0"/>
                      <a:pt x="119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19274F"/>
                </a:solidFill>
                <a:prstDash val="lgDash"/>
                <a:round/>
              </a:ln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0" y="-85725"/>
                <a:ext cx="1317509" cy="527369"/>
              </a:xfrm>
              <a:prstGeom prst="rect">
                <a:avLst/>
              </a:prstGeom>
            </p:spPr>
            <p:txBody>
              <a:bodyPr lIns="26819" tIns="26819" rIns="26819" bIns="26819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169620" y="126011"/>
              <a:ext cx="2255941" cy="617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ctr">
                <a:lnSpc>
                  <a:spcPts val="3687"/>
                </a:lnSpc>
              </a:pPr>
              <a:r>
                <a:rPr lang="en-US" sz="3072">
                  <a:solidFill>
                    <a:srgbClr val="2E2C2B"/>
                  </a:solidFill>
                  <a:latin typeface="にくまる"/>
                </a:rPr>
                <a:t>Mariana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pull/>
        <p:sndAc>
          <p:stSnd>
            <p:snd r:embed="rId2" name="push.wav"/>
          </p:stSnd>
        </p:sndAc>
      </p:transition>
    </mc:Choice>
    <mc:Fallback>
      <p:transition spd="slow">
        <p:pull/>
        <p:sndAc>
          <p:stSnd>
            <p:snd r:embed="rId2" name="push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1433</Words>
  <Application>Microsoft Office PowerPoint</Application>
  <PresentationFormat>Custom</PresentationFormat>
  <Paragraphs>130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Balsamiq Sans</vt:lpstr>
      <vt:lpstr>Bubblebody Neue Bold</vt:lpstr>
      <vt:lpstr>にくまる</vt:lpstr>
      <vt:lpstr>Bubblebody Neue</vt:lpstr>
      <vt:lpstr>HK Grotesk</vt:lpstr>
      <vt:lpstr>HK Grotesk Bold</vt:lpstr>
      <vt:lpstr>Balsamiq Sans Bold</vt:lpstr>
      <vt:lpstr>Fredoka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Turing Complete</dc:title>
  <cp:lastModifiedBy>Melissa Moreira de Oliveira</cp:lastModifiedBy>
  <cp:revision>3</cp:revision>
  <dcterms:created xsi:type="dcterms:W3CDTF">2006-08-16T00:00:00Z</dcterms:created>
  <dcterms:modified xsi:type="dcterms:W3CDTF">2024-06-28T20:53:41Z</dcterms:modified>
  <dc:identifier>DAGIzvaw3ts</dc:identifier>
</cp:coreProperties>
</file>